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7"/>
  </p:notesMasterIdLst>
  <p:handoutMasterIdLst>
    <p:handoutMasterId r:id="rId38"/>
  </p:handoutMasterIdLst>
  <p:sldIdLst>
    <p:sldId id="256" r:id="rId2"/>
    <p:sldId id="293" r:id="rId3"/>
    <p:sldId id="257" r:id="rId4"/>
    <p:sldId id="264" r:id="rId5"/>
    <p:sldId id="263" r:id="rId6"/>
    <p:sldId id="259" r:id="rId7"/>
    <p:sldId id="261" r:id="rId8"/>
    <p:sldId id="266" r:id="rId9"/>
    <p:sldId id="267" r:id="rId10"/>
    <p:sldId id="268" r:id="rId11"/>
    <p:sldId id="269" r:id="rId12"/>
    <p:sldId id="271" r:id="rId13"/>
    <p:sldId id="273" r:id="rId14"/>
    <p:sldId id="274" r:id="rId15"/>
    <p:sldId id="275" r:id="rId16"/>
    <p:sldId id="276" r:id="rId17"/>
    <p:sldId id="277" r:id="rId18"/>
    <p:sldId id="278" r:id="rId19"/>
    <p:sldId id="279" r:id="rId20"/>
    <p:sldId id="280" r:id="rId21"/>
    <p:sldId id="281" r:id="rId22"/>
    <p:sldId id="282" r:id="rId23"/>
    <p:sldId id="283" r:id="rId24"/>
    <p:sldId id="295" r:id="rId25"/>
    <p:sldId id="296" r:id="rId26"/>
    <p:sldId id="284" r:id="rId27"/>
    <p:sldId id="285" r:id="rId28"/>
    <p:sldId id="286" r:id="rId29"/>
    <p:sldId id="297" r:id="rId30"/>
    <p:sldId id="287" r:id="rId31"/>
    <p:sldId id="288" r:id="rId32"/>
    <p:sldId id="289" r:id="rId33"/>
    <p:sldId id="290" r:id="rId34"/>
    <p:sldId id="291" r:id="rId35"/>
    <p:sldId id="294" r:id="rId36"/>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18" autoAdjust="0"/>
  </p:normalViewPr>
  <p:slideViewPr>
    <p:cSldViewPr>
      <p:cViewPr varScale="1">
        <p:scale>
          <a:sx n="70" d="100"/>
          <a:sy n="70" d="100"/>
        </p:scale>
        <p:origin x="-5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DF13A568-6B4A-431A-BB97-452680DAF17E}" type="datetimeFigureOut">
              <a:rPr lang="en-US" smtClean="0"/>
              <a:pPr/>
              <a:t>11/15/2012</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ABAC8B22-3386-4F4E-8163-55C9C4A9E905}"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DF0B7E8-9A44-4454-9E4F-022CBBBFB1A6}" type="datetimeFigureOut">
              <a:rPr lang="en-US"/>
              <a:pPr>
                <a:defRPr/>
              </a:pPr>
              <a:t>11/15/2012</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2F6FFCC-53A9-484B-9195-9887C4D7A23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89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891925E-3C26-4248-9205-5A38BF559CFB}" type="slidenum">
              <a:rPr lang="en-US" smtClean="0"/>
              <a:pPr fontAlgn="base">
                <a:spcBef>
                  <a:spcPct val="0"/>
                </a:spcBef>
                <a:spcAft>
                  <a:spcPct val="0"/>
                </a:spcAft>
                <a:defRPr/>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C4E386A-735C-4DA4-A082-2055B36C6C35}" type="datetime1">
              <a:rPr lang="en-US"/>
              <a:pPr>
                <a:defRPr/>
              </a:pPr>
              <a:t>11/15/2012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State Bank of Pakistan</a:t>
            </a:r>
          </a:p>
        </p:txBody>
      </p:sp>
      <p:sp>
        <p:nvSpPr>
          <p:cNvPr id="6" name="Slide Number Placeholder 5"/>
          <p:cNvSpPr>
            <a:spLocks noGrp="1"/>
          </p:cNvSpPr>
          <p:nvPr>
            <p:ph type="sldNum" sz="quarter" idx="12"/>
          </p:nvPr>
        </p:nvSpPr>
        <p:spPr/>
        <p:txBody>
          <a:bodyPr/>
          <a:lstStyle>
            <a:lvl1pPr>
              <a:defRPr/>
            </a:lvl1pPr>
          </a:lstStyle>
          <a:p>
            <a:pPr>
              <a:defRPr/>
            </a:pPr>
            <a:fld id="{3B6BEEFF-F2C3-4978-BB1E-D5C7DE7C471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782BE06-BFE9-4ED0-9398-F3EDDDA05F6D}" type="datetime1">
              <a:rPr lang="en-US"/>
              <a:pPr>
                <a:defRPr/>
              </a:pPr>
              <a:t>11/15/2012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State Bank of Pakistan</a:t>
            </a:r>
          </a:p>
        </p:txBody>
      </p:sp>
      <p:sp>
        <p:nvSpPr>
          <p:cNvPr id="6" name="Slide Number Placeholder 5"/>
          <p:cNvSpPr>
            <a:spLocks noGrp="1"/>
          </p:cNvSpPr>
          <p:nvPr>
            <p:ph type="sldNum" sz="quarter" idx="12"/>
          </p:nvPr>
        </p:nvSpPr>
        <p:spPr/>
        <p:txBody>
          <a:bodyPr/>
          <a:lstStyle>
            <a:lvl1pPr>
              <a:defRPr/>
            </a:lvl1pPr>
          </a:lstStyle>
          <a:p>
            <a:pPr>
              <a:defRPr/>
            </a:pPr>
            <a:fld id="{B7D9E72F-AF4B-458A-977F-8EE1DEE529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3DF761-A0F2-4C3B-B95E-D0BF30BC01D5}" type="datetime1">
              <a:rPr lang="en-US"/>
              <a:pPr>
                <a:defRPr/>
              </a:pPr>
              <a:t>11/15/2012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State Bank of Pakistan</a:t>
            </a:r>
          </a:p>
        </p:txBody>
      </p:sp>
      <p:sp>
        <p:nvSpPr>
          <p:cNvPr id="6" name="Slide Number Placeholder 5"/>
          <p:cNvSpPr>
            <a:spLocks noGrp="1"/>
          </p:cNvSpPr>
          <p:nvPr>
            <p:ph type="sldNum" sz="quarter" idx="12"/>
          </p:nvPr>
        </p:nvSpPr>
        <p:spPr/>
        <p:txBody>
          <a:bodyPr/>
          <a:lstStyle>
            <a:lvl1pPr>
              <a:defRPr/>
            </a:lvl1pPr>
          </a:lstStyle>
          <a:p>
            <a:pPr>
              <a:defRPr/>
            </a:pPr>
            <a:fld id="{D2F304DB-ED1E-4C32-98E7-256A6CE7439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775E9B4-A96A-4D10-8F80-06044D18AE8F}" type="datetime1">
              <a:rPr lang="en-US"/>
              <a:pPr>
                <a:defRPr/>
              </a:pPr>
              <a:t>11/15/2012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State Bank of Pakistan</a:t>
            </a:r>
          </a:p>
        </p:txBody>
      </p:sp>
      <p:sp>
        <p:nvSpPr>
          <p:cNvPr id="6" name="Slide Number Placeholder 5"/>
          <p:cNvSpPr>
            <a:spLocks noGrp="1"/>
          </p:cNvSpPr>
          <p:nvPr>
            <p:ph type="sldNum" sz="quarter" idx="12"/>
          </p:nvPr>
        </p:nvSpPr>
        <p:spPr/>
        <p:txBody>
          <a:bodyPr/>
          <a:lstStyle>
            <a:lvl1pPr>
              <a:defRPr/>
            </a:lvl1pPr>
          </a:lstStyle>
          <a:p>
            <a:pPr>
              <a:defRPr/>
            </a:pPr>
            <a:fld id="{48459A74-2662-47F9-B4B3-9AD45C2719D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99BF5ED-A875-443C-AD07-9A4C8301A5EB}" type="datetime1">
              <a:rPr lang="en-US"/>
              <a:pPr>
                <a:defRPr/>
              </a:pPr>
              <a:t>11/15/2012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State Bank of Pakistan</a:t>
            </a:r>
          </a:p>
        </p:txBody>
      </p:sp>
      <p:sp>
        <p:nvSpPr>
          <p:cNvPr id="6" name="Slide Number Placeholder 5"/>
          <p:cNvSpPr>
            <a:spLocks noGrp="1"/>
          </p:cNvSpPr>
          <p:nvPr>
            <p:ph type="sldNum" sz="quarter" idx="12"/>
          </p:nvPr>
        </p:nvSpPr>
        <p:spPr/>
        <p:txBody>
          <a:bodyPr/>
          <a:lstStyle>
            <a:lvl1pPr>
              <a:defRPr/>
            </a:lvl1pPr>
          </a:lstStyle>
          <a:p>
            <a:pPr>
              <a:defRPr/>
            </a:pPr>
            <a:fld id="{64FA781E-EFFA-4E87-A97C-8507E5B16A4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D345264-E721-4D32-B1FC-50B48F530F24}" type="datetime1">
              <a:rPr lang="en-US"/>
              <a:pPr>
                <a:defRPr/>
              </a:pPr>
              <a:t>11/15/2012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State Bank of Pakistan</a:t>
            </a:r>
          </a:p>
        </p:txBody>
      </p:sp>
      <p:sp>
        <p:nvSpPr>
          <p:cNvPr id="7" name="Slide Number Placeholder 5"/>
          <p:cNvSpPr>
            <a:spLocks noGrp="1"/>
          </p:cNvSpPr>
          <p:nvPr>
            <p:ph type="sldNum" sz="quarter" idx="12"/>
          </p:nvPr>
        </p:nvSpPr>
        <p:spPr/>
        <p:txBody>
          <a:bodyPr/>
          <a:lstStyle>
            <a:lvl1pPr>
              <a:defRPr/>
            </a:lvl1pPr>
          </a:lstStyle>
          <a:p>
            <a:pPr>
              <a:defRPr/>
            </a:pPr>
            <a:fld id="{BFDF5CC4-66A2-4BD5-A439-D90A5B71143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B0F3B65-2CF1-45B7-A126-8574AC2D164C}" type="datetime1">
              <a:rPr lang="en-US"/>
              <a:pPr>
                <a:defRPr/>
              </a:pPr>
              <a:t>11/15/2012</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State Bank of Pakistan</a:t>
            </a:r>
          </a:p>
        </p:txBody>
      </p:sp>
      <p:sp>
        <p:nvSpPr>
          <p:cNvPr id="9" name="Slide Number Placeholder 5"/>
          <p:cNvSpPr>
            <a:spLocks noGrp="1"/>
          </p:cNvSpPr>
          <p:nvPr>
            <p:ph type="sldNum" sz="quarter" idx="12"/>
          </p:nvPr>
        </p:nvSpPr>
        <p:spPr/>
        <p:txBody>
          <a:bodyPr/>
          <a:lstStyle>
            <a:lvl1pPr>
              <a:defRPr/>
            </a:lvl1pPr>
          </a:lstStyle>
          <a:p>
            <a:pPr>
              <a:defRPr/>
            </a:pPr>
            <a:fld id="{D94528E1-EAF4-4FC3-A9B1-A53A4F9AA4F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A3DDA29-7B03-4557-B1A7-5244AE3F6675}" type="datetime1">
              <a:rPr lang="en-US"/>
              <a:pPr>
                <a:defRPr/>
              </a:pPr>
              <a:t>11/15/2012</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State Bank of Pakistan</a:t>
            </a:r>
          </a:p>
        </p:txBody>
      </p:sp>
      <p:sp>
        <p:nvSpPr>
          <p:cNvPr id="5" name="Slide Number Placeholder 5"/>
          <p:cNvSpPr>
            <a:spLocks noGrp="1"/>
          </p:cNvSpPr>
          <p:nvPr>
            <p:ph type="sldNum" sz="quarter" idx="12"/>
          </p:nvPr>
        </p:nvSpPr>
        <p:spPr/>
        <p:txBody>
          <a:bodyPr/>
          <a:lstStyle>
            <a:lvl1pPr>
              <a:defRPr/>
            </a:lvl1pPr>
          </a:lstStyle>
          <a:p>
            <a:pPr>
              <a:defRPr/>
            </a:pPr>
            <a:fld id="{0F3375A7-69A3-400C-B429-F77172597D0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D1D188A-E7F2-4A7A-8FA5-69302662149C}" type="datetime1">
              <a:rPr lang="en-US"/>
              <a:pPr>
                <a:defRPr/>
              </a:pPr>
              <a:t>11/15/2012</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State Bank of Pakistan</a:t>
            </a:r>
          </a:p>
        </p:txBody>
      </p:sp>
      <p:sp>
        <p:nvSpPr>
          <p:cNvPr id="4" name="Slide Number Placeholder 5"/>
          <p:cNvSpPr>
            <a:spLocks noGrp="1"/>
          </p:cNvSpPr>
          <p:nvPr>
            <p:ph type="sldNum" sz="quarter" idx="12"/>
          </p:nvPr>
        </p:nvSpPr>
        <p:spPr/>
        <p:txBody>
          <a:bodyPr/>
          <a:lstStyle>
            <a:lvl1pPr>
              <a:defRPr/>
            </a:lvl1pPr>
          </a:lstStyle>
          <a:p>
            <a:pPr>
              <a:defRPr/>
            </a:pPr>
            <a:fld id="{E50D3DC5-D439-4ED6-AECD-4CAEDC362BB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D82262F-73FA-4629-83FA-48CDA501B8AA}" type="datetime1">
              <a:rPr lang="en-US"/>
              <a:pPr>
                <a:defRPr/>
              </a:pPr>
              <a:t>11/15/2012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State Bank of Pakistan</a:t>
            </a:r>
          </a:p>
        </p:txBody>
      </p:sp>
      <p:sp>
        <p:nvSpPr>
          <p:cNvPr id="7" name="Slide Number Placeholder 5"/>
          <p:cNvSpPr>
            <a:spLocks noGrp="1"/>
          </p:cNvSpPr>
          <p:nvPr>
            <p:ph type="sldNum" sz="quarter" idx="12"/>
          </p:nvPr>
        </p:nvSpPr>
        <p:spPr/>
        <p:txBody>
          <a:bodyPr/>
          <a:lstStyle>
            <a:lvl1pPr>
              <a:defRPr/>
            </a:lvl1pPr>
          </a:lstStyle>
          <a:p>
            <a:pPr>
              <a:defRPr/>
            </a:pPr>
            <a:fld id="{F9EB1323-56F9-489A-9C0E-10DC7565030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8AA5353-5722-476A-B084-1D53324F6B99}" type="datetime1">
              <a:rPr lang="en-US"/>
              <a:pPr>
                <a:defRPr/>
              </a:pPr>
              <a:t>11/15/2012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State Bank of Pakistan</a:t>
            </a:r>
          </a:p>
        </p:txBody>
      </p:sp>
      <p:sp>
        <p:nvSpPr>
          <p:cNvPr id="7" name="Slide Number Placeholder 5"/>
          <p:cNvSpPr>
            <a:spLocks noGrp="1"/>
          </p:cNvSpPr>
          <p:nvPr>
            <p:ph type="sldNum" sz="quarter" idx="12"/>
          </p:nvPr>
        </p:nvSpPr>
        <p:spPr/>
        <p:txBody>
          <a:bodyPr/>
          <a:lstStyle>
            <a:lvl1pPr>
              <a:defRPr/>
            </a:lvl1pPr>
          </a:lstStyle>
          <a:p>
            <a:pPr>
              <a:defRPr/>
            </a:pPr>
            <a:fld id="{0AEFC3D0-E7A1-4546-A754-FD0A17D9C35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AE2939E-3195-4E1B-82FE-D4279972B995}" type="datetime1">
              <a:rPr lang="en-US"/>
              <a:pPr>
                <a:defRPr/>
              </a:pPr>
              <a:t>11/15/2012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a:t>State Bank of Pakistan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54EF4E5-994D-47E1-B346-14FF776B03D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90600"/>
            <a:ext cx="7772400" cy="2667000"/>
          </a:xfrm>
        </p:spPr>
        <p:txBody>
          <a:bodyPr rtlCol="0">
            <a:normAutofit fontScale="90000"/>
          </a:bodyPr>
          <a:lstStyle/>
          <a:p>
            <a:pPr eaLnBrk="1" fontAlgn="auto" hangingPunct="1">
              <a:spcAft>
                <a:spcPts val="0"/>
              </a:spcAft>
              <a:defRPr/>
            </a:pPr>
            <a:r>
              <a:rPr lang="en-US" dirty="0" smtClean="0"/>
              <a:t>BIS Core Principles</a:t>
            </a:r>
            <a:br>
              <a:rPr lang="en-US" dirty="0" smtClean="0"/>
            </a:br>
            <a:r>
              <a:rPr lang="en-US" dirty="0" smtClean="0"/>
              <a:t>Self Assessment </a:t>
            </a:r>
            <a:br>
              <a:rPr lang="en-US" dirty="0" smtClean="0"/>
            </a:br>
            <a:r>
              <a:rPr lang="en-US" dirty="0" smtClean="0"/>
              <a:t>of </a:t>
            </a:r>
            <a:br>
              <a:rPr lang="en-US" dirty="0" smtClean="0"/>
            </a:br>
            <a:r>
              <a:rPr lang="en-US" dirty="0" smtClean="0"/>
              <a:t>PRISM System</a:t>
            </a:r>
            <a:endParaRPr lang="en-US" dirty="0"/>
          </a:p>
        </p:txBody>
      </p:sp>
      <p:sp>
        <p:nvSpPr>
          <p:cNvPr id="3" name="Subtitle 2"/>
          <p:cNvSpPr>
            <a:spLocks noGrp="1"/>
          </p:cNvSpPr>
          <p:nvPr>
            <p:ph type="subTitle" idx="1"/>
          </p:nvPr>
        </p:nvSpPr>
        <p:spPr>
          <a:xfrm>
            <a:off x="1371600" y="5257800"/>
            <a:ext cx="6400800" cy="685800"/>
          </a:xfrm>
        </p:spPr>
        <p:txBody>
          <a:bodyPr rtlCol="0">
            <a:normAutofit/>
          </a:bodyPr>
          <a:lstStyle/>
          <a:p>
            <a:pPr eaLnBrk="1" fontAlgn="auto" hangingPunct="1">
              <a:spcAft>
                <a:spcPts val="0"/>
              </a:spcAft>
              <a:buFont typeface="Arial" pitchFamily="34" charset="0"/>
              <a:buNone/>
              <a:defRPr/>
            </a:pPr>
            <a:r>
              <a:rPr lang="en-US" dirty="0" smtClean="0"/>
              <a:t>State Bank of Pakistan</a:t>
            </a:r>
            <a:endParaRPr lang="en-US" dirty="0"/>
          </a:p>
        </p:txBody>
      </p:sp>
      <p:sp>
        <p:nvSpPr>
          <p:cNvPr id="4" name="Subtitle 2"/>
          <p:cNvSpPr txBox="1">
            <a:spLocks/>
          </p:cNvSpPr>
          <p:nvPr/>
        </p:nvSpPr>
        <p:spPr>
          <a:xfrm>
            <a:off x="1295400" y="4800600"/>
            <a:ext cx="6400800" cy="685800"/>
          </a:xfrm>
          <a:prstGeom prst="rect">
            <a:avLst/>
          </a:prstGeom>
        </p:spPr>
        <p:txBody>
          <a:bodyPr>
            <a:normAutofit/>
          </a:bodyPr>
          <a:lstStyle/>
          <a:p>
            <a:pPr algn="ctr" fontAlgn="auto">
              <a:spcBef>
                <a:spcPct val="20000"/>
              </a:spcBef>
              <a:spcAft>
                <a:spcPts val="0"/>
              </a:spcAft>
              <a:buFont typeface="Arial" pitchFamily="34" charset="0"/>
              <a:buNone/>
              <a:defRPr/>
            </a:pPr>
            <a:r>
              <a:rPr lang="en-US" sz="2400" dirty="0" smtClean="0">
                <a:solidFill>
                  <a:schemeClr val="tx1">
                    <a:tint val="75000"/>
                  </a:schemeClr>
                </a:solidFill>
                <a:latin typeface="+mn-lt"/>
                <a:cs typeface="+mn-cs"/>
              </a:rPr>
              <a:t>November </a:t>
            </a:r>
            <a:r>
              <a:rPr lang="en-US" sz="2400" dirty="0" smtClean="0">
                <a:solidFill>
                  <a:schemeClr val="tx1">
                    <a:tint val="75000"/>
                  </a:schemeClr>
                </a:solidFill>
                <a:latin typeface="+mn-lt"/>
                <a:cs typeface="+mn-cs"/>
              </a:rPr>
              <a:t>2012</a:t>
            </a:r>
            <a:endParaRPr lang="en-US" sz="2400" dirty="0">
              <a:solidFill>
                <a:schemeClr val="tx1">
                  <a:tint val="75000"/>
                </a:schemeClr>
              </a:solidFill>
              <a:latin typeface="+mn-lt"/>
              <a:cs typeface="+mn-cs"/>
            </a:endParaRPr>
          </a:p>
        </p:txBody>
      </p:sp>
      <p:sp>
        <p:nvSpPr>
          <p:cNvPr id="5" name="Slide Number Placeholder 4"/>
          <p:cNvSpPr>
            <a:spLocks noGrp="1"/>
          </p:cNvSpPr>
          <p:nvPr>
            <p:ph type="sldNum" sz="quarter" idx="12"/>
          </p:nvPr>
        </p:nvSpPr>
        <p:spPr/>
        <p:txBody>
          <a:bodyPr/>
          <a:lstStyle/>
          <a:p>
            <a:pPr>
              <a:defRPr/>
            </a:pPr>
            <a:fld id="{64F04012-0E40-46FB-AEAF-1ABD51503B1D}" type="slidenum">
              <a:rPr lang="en-US"/>
              <a:pPr>
                <a:defRPr/>
              </a:pPr>
              <a:t>1</a:t>
            </a:fld>
            <a:endParaRPr lang="en-US"/>
          </a:p>
        </p:txBody>
      </p:sp>
      <p:sp>
        <p:nvSpPr>
          <p:cNvPr id="6" name="Footer Placeholder 5"/>
          <p:cNvSpPr>
            <a:spLocks noGrp="1"/>
          </p:cNvSpPr>
          <p:nvPr>
            <p:ph type="ftr" sz="quarter" idx="11"/>
          </p:nvPr>
        </p:nvSpPr>
        <p:spPr/>
        <p:txBody>
          <a:bodyPr/>
          <a:lstStyle/>
          <a:p>
            <a:pPr>
              <a:defRPr/>
            </a:pPr>
            <a:r>
              <a:rPr lang="en-US"/>
              <a:t>State Bank of Pakistan</a:t>
            </a:r>
          </a:p>
        </p:txBody>
      </p:sp>
      <p:sp>
        <p:nvSpPr>
          <p:cNvPr id="1032"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latin typeface="Calibri" pitchFamily="34" charset="0"/>
            </a:endParaRPr>
          </a:p>
        </p:txBody>
      </p:sp>
      <p:graphicFrame>
        <p:nvGraphicFramePr>
          <p:cNvPr id="1026" name="Object 4"/>
          <p:cNvGraphicFramePr>
            <a:graphicFrameLocks noChangeAspect="1"/>
          </p:cNvGraphicFramePr>
          <p:nvPr/>
        </p:nvGraphicFramePr>
        <p:xfrm>
          <a:off x="4191000" y="3810000"/>
          <a:ext cx="866775" cy="828675"/>
        </p:xfrm>
        <a:graphic>
          <a:graphicData uri="http://schemas.openxmlformats.org/presentationml/2006/ole">
            <p:oleObj spid="_x0000_s1026" name="Picture" r:id="rId4" imgW="838200" imgH="853440" progId="Word.Picture.8">
              <p:embed/>
            </p:oleObj>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Principle III-Compliance</a:t>
            </a:r>
          </a:p>
        </p:txBody>
      </p:sp>
      <p:sp>
        <p:nvSpPr>
          <p:cNvPr id="13315" name="Content Placeholder 2"/>
          <p:cNvSpPr>
            <a:spLocks noGrp="1"/>
          </p:cNvSpPr>
          <p:nvPr>
            <p:ph idx="1"/>
          </p:nvPr>
        </p:nvSpPr>
        <p:spPr/>
        <p:txBody>
          <a:bodyPr/>
          <a:lstStyle/>
          <a:p>
            <a:pPr eaLnBrk="1" hangingPunct="1"/>
            <a:r>
              <a:rPr lang="en-US" smtClean="0"/>
              <a:t>PRISM being a real Time Gross Settlement System mitigates the Credit Risk as the Payments are settled in real time without any delay. </a:t>
            </a:r>
          </a:p>
          <a:p>
            <a:pPr eaLnBrk="1" hangingPunct="1"/>
            <a:r>
              <a:rPr lang="en-US" smtClean="0"/>
              <a:t>Liquidity risk is mitigated by offering fully collateralized free of charge intraday liquidity facility (ILF). </a:t>
            </a:r>
          </a:p>
        </p:txBody>
      </p:sp>
      <p:sp>
        <p:nvSpPr>
          <p:cNvPr id="4" name="Slide Number Placeholder 3"/>
          <p:cNvSpPr>
            <a:spLocks noGrp="1"/>
          </p:cNvSpPr>
          <p:nvPr>
            <p:ph type="sldNum" sz="quarter" idx="12"/>
          </p:nvPr>
        </p:nvSpPr>
        <p:spPr/>
        <p:txBody>
          <a:bodyPr/>
          <a:lstStyle/>
          <a:p>
            <a:pPr>
              <a:defRPr/>
            </a:pPr>
            <a:fld id="{798E83AD-703B-4F40-814C-B8630FC08AA9}" type="slidenum">
              <a:rPr lang="en-US"/>
              <a:pPr>
                <a:defRPr/>
              </a:pPr>
              <a:t>10</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smtClean="0"/>
              <a:t>Principle III-Compliance</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Issues</a:t>
            </a:r>
          </a:p>
          <a:p>
            <a:pPr lvl="1" eaLnBrk="1" fontAlgn="auto" hangingPunct="1">
              <a:spcAft>
                <a:spcPts val="0"/>
              </a:spcAft>
              <a:buFont typeface="Arial" pitchFamily="34" charset="0"/>
              <a:buChar char="–"/>
              <a:defRPr/>
            </a:pPr>
            <a:r>
              <a:rPr lang="en-US" dirty="0" smtClean="0"/>
              <a:t>Multilateral Net Settlement Batches (MNSB) for retail clearing are settled in PRISM. Settlement of these batches in PRISM System can contain settlement risk. </a:t>
            </a:r>
          </a:p>
          <a:p>
            <a:pPr lvl="1" eaLnBrk="1" fontAlgn="auto" hangingPunct="1">
              <a:spcAft>
                <a:spcPts val="0"/>
              </a:spcAft>
              <a:buFont typeface="Arial" pitchFamily="34" charset="0"/>
              <a:buChar char="–"/>
              <a:defRPr/>
            </a:pPr>
            <a:r>
              <a:rPr lang="en-US" dirty="0" smtClean="0"/>
              <a:t>At present Central </a:t>
            </a:r>
            <a:r>
              <a:rPr lang="en-US" dirty="0" smtClean="0"/>
              <a:t>Counter Party </a:t>
            </a:r>
            <a:r>
              <a:rPr lang="en-US" dirty="0" smtClean="0"/>
              <a:t>arrangements do not exist </a:t>
            </a:r>
            <a:r>
              <a:rPr lang="en-US" dirty="0" smtClean="0"/>
              <a:t>in the clearing system to address </a:t>
            </a:r>
            <a:r>
              <a:rPr lang="en-US" dirty="0" smtClean="0"/>
              <a:t>default</a:t>
            </a:r>
            <a:r>
              <a:rPr lang="en-US" dirty="0" smtClean="0"/>
              <a:t> by a participant </a:t>
            </a:r>
            <a:r>
              <a:rPr lang="en-US" dirty="0" smtClean="0"/>
              <a:t>in the clearing system.</a:t>
            </a:r>
          </a:p>
          <a:p>
            <a:pPr lvl="1" eaLnBrk="1" fontAlgn="auto" hangingPunct="1">
              <a:spcAft>
                <a:spcPts val="0"/>
              </a:spcAft>
              <a:buFont typeface="Arial" pitchFamily="34" charset="0"/>
              <a:buChar char="–"/>
              <a:defRPr/>
            </a:pPr>
            <a:r>
              <a:rPr lang="en-US" dirty="0" smtClean="0"/>
              <a:t>Rules regarding  clearing house and its participant’s obligations needs to be developed. </a:t>
            </a:r>
          </a:p>
          <a:p>
            <a:pPr lvl="1" eaLnBrk="1" fontAlgn="auto" hangingPunct="1">
              <a:spcAft>
                <a:spcPts val="0"/>
              </a:spcAft>
              <a:buFont typeface="Arial" pitchFamily="34" charset="0"/>
              <a:buChar char="–"/>
              <a:defRPr/>
            </a:pPr>
            <a:endParaRPr lang="en-US" dirty="0"/>
          </a:p>
        </p:txBody>
      </p:sp>
      <p:sp>
        <p:nvSpPr>
          <p:cNvPr id="4" name="Slide Number Placeholder 3"/>
          <p:cNvSpPr>
            <a:spLocks noGrp="1"/>
          </p:cNvSpPr>
          <p:nvPr>
            <p:ph type="sldNum" sz="quarter" idx="12"/>
          </p:nvPr>
        </p:nvSpPr>
        <p:spPr/>
        <p:txBody>
          <a:bodyPr/>
          <a:lstStyle/>
          <a:p>
            <a:pPr>
              <a:defRPr/>
            </a:pPr>
            <a:fld id="{33EB5560-6FC3-497A-958A-FC50F930610F}" type="slidenum">
              <a:rPr lang="en-US"/>
              <a:pPr>
                <a:defRPr/>
              </a:pPr>
              <a:t>11</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smtClean="0"/>
              <a:t>Principle III-Compliance</a:t>
            </a:r>
          </a:p>
        </p:txBody>
      </p:sp>
      <p:sp>
        <p:nvSpPr>
          <p:cNvPr id="16387" name="Content Placeholder 2"/>
          <p:cNvSpPr>
            <a:spLocks noGrp="1"/>
          </p:cNvSpPr>
          <p:nvPr>
            <p:ph idx="1"/>
          </p:nvPr>
        </p:nvSpPr>
        <p:spPr/>
        <p:txBody>
          <a:bodyPr/>
          <a:lstStyle/>
          <a:p>
            <a:pPr eaLnBrk="1" hangingPunct="1"/>
            <a:r>
              <a:rPr lang="en-US" dirty="0" smtClean="0"/>
              <a:t>Issues:</a:t>
            </a:r>
          </a:p>
          <a:p>
            <a:pPr lvl="1" eaLnBrk="1" hangingPunct="1"/>
            <a:r>
              <a:rPr lang="en-US" sz="2400" dirty="0" smtClean="0"/>
              <a:t>Section 21 (2) of PS&amp; EFT Act prohibits </a:t>
            </a:r>
            <a:r>
              <a:rPr lang="en-US" sz="2400" dirty="0" smtClean="0"/>
              <a:t>reversal </a:t>
            </a:r>
            <a:r>
              <a:rPr lang="en-US" sz="2400" dirty="0" smtClean="0"/>
              <a:t>of entry or payments and states that these entries or payments are final &amp; irrevocable.</a:t>
            </a:r>
          </a:p>
          <a:p>
            <a:pPr lvl="1" eaLnBrk="1" hangingPunct="1"/>
            <a:r>
              <a:rPr lang="en-US" sz="2400" dirty="0" smtClean="0"/>
              <a:t>Section 25 (2) also states that “nothing in this Act shall be construed to require (</a:t>
            </a:r>
            <a:r>
              <a:rPr lang="en-US" sz="2400" dirty="0" err="1" smtClean="0"/>
              <a:t>i</a:t>
            </a:r>
            <a:r>
              <a:rPr lang="en-US" sz="2400" dirty="0" smtClean="0"/>
              <a:t>) the unwinding of any netting done by the operator of the designated payment system…”</a:t>
            </a:r>
          </a:p>
          <a:p>
            <a:pPr lvl="1" eaLnBrk="1" hangingPunct="1"/>
            <a:r>
              <a:rPr lang="en-US" sz="2400" dirty="0" smtClean="0"/>
              <a:t>Settlement rules as mentioned in section 23 of the PS &amp; EFT Act 2007 </a:t>
            </a:r>
            <a:r>
              <a:rPr lang="en-US" sz="2400" dirty="0" smtClean="0"/>
              <a:t>need </a:t>
            </a:r>
            <a:r>
              <a:rPr lang="en-US" sz="2400" dirty="0" smtClean="0"/>
              <a:t>to be drafted to address this issue.</a:t>
            </a:r>
          </a:p>
          <a:p>
            <a:pPr lvl="1" eaLnBrk="1" hangingPunct="1"/>
            <a:endParaRPr lang="en-US" sz="2400" dirty="0" smtClean="0"/>
          </a:p>
        </p:txBody>
      </p:sp>
      <p:sp>
        <p:nvSpPr>
          <p:cNvPr id="4" name="Slide Number Placeholder 3"/>
          <p:cNvSpPr>
            <a:spLocks noGrp="1"/>
          </p:cNvSpPr>
          <p:nvPr>
            <p:ph type="sldNum" sz="quarter" idx="12"/>
          </p:nvPr>
        </p:nvSpPr>
        <p:spPr/>
        <p:txBody>
          <a:bodyPr/>
          <a:lstStyle/>
          <a:p>
            <a:pPr>
              <a:defRPr/>
            </a:pPr>
            <a:fld id="{9D162D23-BE9A-46B7-A705-9965139A3FB1}" type="slidenum">
              <a:rPr lang="en-US"/>
              <a:pPr>
                <a:defRPr/>
              </a:pPr>
              <a:t>12</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Principle IV-Prompt Final Settlement</a:t>
            </a:r>
            <a:endParaRPr lang="en-US" dirty="0"/>
          </a:p>
        </p:txBody>
      </p:sp>
      <p:sp>
        <p:nvSpPr>
          <p:cNvPr id="18435" name="Content Placeholder 2"/>
          <p:cNvSpPr>
            <a:spLocks noGrp="1"/>
          </p:cNvSpPr>
          <p:nvPr>
            <p:ph idx="1"/>
          </p:nvPr>
        </p:nvSpPr>
        <p:spPr/>
        <p:txBody>
          <a:bodyPr/>
          <a:lstStyle/>
          <a:p>
            <a:pPr eaLnBrk="1" hangingPunct="1">
              <a:buFont typeface="Arial" charset="0"/>
              <a:buNone/>
            </a:pPr>
            <a:r>
              <a:rPr lang="en-US" smtClean="0"/>
              <a:t>The system should provide prompt final settlement on the day of value, preferably during the day and at a minimum at the end of the day. (Fully Compliant)</a:t>
            </a:r>
          </a:p>
        </p:txBody>
      </p:sp>
      <p:sp>
        <p:nvSpPr>
          <p:cNvPr id="4" name="Slide Number Placeholder 3"/>
          <p:cNvSpPr>
            <a:spLocks noGrp="1"/>
          </p:cNvSpPr>
          <p:nvPr>
            <p:ph type="sldNum" sz="quarter" idx="12"/>
          </p:nvPr>
        </p:nvSpPr>
        <p:spPr/>
        <p:txBody>
          <a:bodyPr/>
          <a:lstStyle/>
          <a:p>
            <a:pPr>
              <a:defRPr/>
            </a:pPr>
            <a:fld id="{D27EDC45-2FE6-4494-93CD-39FFB4F28AC1}" type="slidenum">
              <a:rPr lang="en-US"/>
              <a:pPr>
                <a:defRPr/>
              </a:pPr>
              <a:t>13</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smtClean="0"/>
              <a:t>Principle IV- Compliance</a:t>
            </a:r>
          </a:p>
        </p:txBody>
      </p:sp>
      <p:sp>
        <p:nvSpPr>
          <p:cNvPr id="3" name="Content Placeholder 2"/>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n-US" dirty="0" smtClean="0"/>
              <a:t>PRISM System provides the prompt final settlement for interbank funds and securities transfers on the day of value during the day. </a:t>
            </a:r>
          </a:p>
          <a:p>
            <a:pPr eaLnBrk="1" fontAlgn="auto" hangingPunct="1">
              <a:spcAft>
                <a:spcPts val="0"/>
              </a:spcAft>
              <a:buFont typeface="Arial" pitchFamily="34" charset="0"/>
              <a:buChar char="•"/>
              <a:defRPr/>
            </a:pPr>
            <a:r>
              <a:rPr lang="en-US" dirty="0" smtClean="0"/>
              <a:t>Finality of a payment is clearly defined in section 15.1 of PRISM Operating Rules which describes specific nature of messages generated by the system to ensure and legally enforce finality of payment.  </a:t>
            </a:r>
          </a:p>
          <a:p>
            <a:pPr eaLnBrk="1" fontAlgn="auto" hangingPunct="1">
              <a:spcAft>
                <a:spcPts val="0"/>
              </a:spcAft>
              <a:buFont typeface="Arial" pitchFamily="34" charset="0"/>
              <a:buChar char="•"/>
              <a:defRPr/>
            </a:pPr>
            <a:r>
              <a:rPr lang="en-US" dirty="0" smtClean="0"/>
              <a:t>Cutoff times are clearly defined and strictly followed by the SBP.</a:t>
            </a:r>
          </a:p>
          <a:p>
            <a:pPr eaLnBrk="1" fontAlgn="auto" hangingPunct="1">
              <a:spcAft>
                <a:spcPts val="0"/>
              </a:spcAft>
              <a:buFont typeface="Arial" pitchFamily="34" charset="0"/>
              <a:buChar char="•"/>
              <a:defRPr/>
            </a:pPr>
            <a:endParaRPr lang="en-US" dirty="0"/>
          </a:p>
        </p:txBody>
      </p:sp>
      <p:sp>
        <p:nvSpPr>
          <p:cNvPr id="4" name="Slide Number Placeholder 3"/>
          <p:cNvSpPr>
            <a:spLocks noGrp="1"/>
          </p:cNvSpPr>
          <p:nvPr>
            <p:ph type="sldNum" sz="quarter" idx="12"/>
          </p:nvPr>
        </p:nvSpPr>
        <p:spPr/>
        <p:txBody>
          <a:bodyPr/>
          <a:lstStyle/>
          <a:p>
            <a:pPr>
              <a:defRPr/>
            </a:pPr>
            <a:fld id="{D455EE27-82CD-41F9-AAD7-EE72767FB883}" type="slidenum">
              <a:rPr lang="en-US"/>
              <a:pPr>
                <a:defRPr/>
              </a:pPr>
              <a:t>14</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smtClean="0"/>
              <a:t>Principle V- Multilateral Netting </a:t>
            </a:r>
          </a:p>
        </p:txBody>
      </p:sp>
      <p:sp>
        <p:nvSpPr>
          <p:cNvPr id="20483" name="Content Placeholder 2"/>
          <p:cNvSpPr>
            <a:spLocks noGrp="1"/>
          </p:cNvSpPr>
          <p:nvPr>
            <p:ph idx="1"/>
          </p:nvPr>
        </p:nvSpPr>
        <p:spPr/>
        <p:txBody>
          <a:bodyPr/>
          <a:lstStyle/>
          <a:p>
            <a:pPr eaLnBrk="1" hangingPunct="1">
              <a:buFont typeface="Arial" charset="0"/>
              <a:buNone/>
            </a:pPr>
            <a:r>
              <a:rPr lang="en-US" dirty="0" smtClean="0"/>
              <a:t>    A </a:t>
            </a:r>
            <a:r>
              <a:rPr lang="en-US" dirty="0" smtClean="0"/>
              <a:t>system in which multilateral netting takes place should, at a minimum, be capable of ensuring the timely completion of daily settlements in the event of an inability to settle by the participant with the largest single settlement obligation. (Partially Compliant)</a:t>
            </a:r>
          </a:p>
        </p:txBody>
      </p:sp>
      <p:sp>
        <p:nvSpPr>
          <p:cNvPr id="4" name="Slide Number Placeholder 3"/>
          <p:cNvSpPr>
            <a:spLocks noGrp="1"/>
          </p:cNvSpPr>
          <p:nvPr>
            <p:ph type="sldNum" sz="quarter" idx="12"/>
          </p:nvPr>
        </p:nvSpPr>
        <p:spPr/>
        <p:txBody>
          <a:bodyPr/>
          <a:lstStyle/>
          <a:p>
            <a:pPr>
              <a:defRPr/>
            </a:pPr>
            <a:fld id="{37B3369B-4F44-4A7D-992B-ACDBCDAA252C}" type="slidenum">
              <a:rPr lang="en-US"/>
              <a:pPr>
                <a:defRPr/>
              </a:pPr>
              <a:t>15</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smtClean="0"/>
              <a:t>Principle V- Compliance</a:t>
            </a:r>
          </a:p>
        </p:txBody>
      </p:sp>
      <p:sp>
        <p:nvSpPr>
          <p:cNvPr id="21507" name="Content Placeholder 2"/>
          <p:cNvSpPr>
            <a:spLocks noGrp="1"/>
          </p:cNvSpPr>
          <p:nvPr>
            <p:ph idx="1"/>
          </p:nvPr>
        </p:nvSpPr>
        <p:spPr/>
        <p:txBody>
          <a:bodyPr/>
          <a:lstStyle/>
          <a:p>
            <a:pPr eaLnBrk="1" hangingPunct="1"/>
            <a:r>
              <a:rPr lang="en-US" smtClean="0"/>
              <a:t>Core Principal V does not apply to PRISM System for interbank funds transfers &amp; securities settlement which are settled in Real Time and on Gross basis. </a:t>
            </a:r>
          </a:p>
          <a:p>
            <a:pPr eaLnBrk="1" hangingPunct="1"/>
            <a:r>
              <a:rPr lang="en-US" smtClean="0"/>
              <a:t>However Multilateral Net Settlement Batches for Retail Clearing are settled in PRISM and issues related to this are discussed above in Core Principal III. </a:t>
            </a:r>
          </a:p>
        </p:txBody>
      </p:sp>
      <p:sp>
        <p:nvSpPr>
          <p:cNvPr id="4" name="Slide Number Placeholder 3"/>
          <p:cNvSpPr>
            <a:spLocks noGrp="1"/>
          </p:cNvSpPr>
          <p:nvPr>
            <p:ph type="sldNum" sz="quarter" idx="12"/>
          </p:nvPr>
        </p:nvSpPr>
        <p:spPr/>
        <p:txBody>
          <a:bodyPr/>
          <a:lstStyle/>
          <a:p>
            <a:pPr>
              <a:defRPr/>
            </a:pPr>
            <a:fld id="{3892F674-1EAA-40B4-A22E-44F24ED59E19}" type="slidenum">
              <a:rPr lang="en-US"/>
              <a:pPr>
                <a:defRPr/>
              </a:pPr>
              <a:t>16</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smtClean="0"/>
              <a:t>Principle VI-Central Bank Assets</a:t>
            </a:r>
          </a:p>
        </p:txBody>
      </p:sp>
      <p:sp>
        <p:nvSpPr>
          <p:cNvPr id="22531" name="Content Placeholder 2"/>
          <p:cNvSpPr>
            <a:spLocks noGrp="1"/>
          </p:cNvSpPr>
          <p:nvPr>
            <p:ph idx="1"/>
          </p:nvPr>
        </p:nvSpPr>
        <p:spPr/>
        <p:txBody>
          <a:bodyPr/>
          <a:lstStyle/>
          <a:p>
            <a:pPr eaLnBrk="1" hangingPunct="1">
              <a:buFont typeface="Arial" charset="0"/>
              <a:buNone/>
            </a:pPr>
            <a:r>
              <a:rPr lang="en-US" dirty="0" smtClean="0"/>
              <a:t>    Assets </a:t>
            </a:r>
            <a:r>
              <a:rPr lang="en-US" dirty="0" smtClean="0"/>
              <a:t>used for settlement should preferably be a claim on the central bank; where other assets are used, they should carry little or no credit risk and little or no liquidity risk. (Fully Compliant)</a:t>
            </a:r>
          </a:p>
        </p:txBody>
      </p:sp>
      <p:sp>
        <p:nvSpPr>
          <p:cNvPr id="4" name="Slide Number Placeholder 3"/>
          <p:cNvSpPr>
            <a:spLocks noGrp="1"/>
          </p:cNvSpPr>
          <p:nvPr>
            <p:ph type="sldNum" sz="quarter" idx="12"/>
          </p:nvPr>
        </p:nvSpPr>
        <p:spPr/>
        <p:txBody>
          <a:bodyPr/>
          <a:lstStyle/>
          <a:p>
            <a:pPr>
              <a:defRPr/>
            </a:pPr>
            <a:fld id="{2216D1C5-7235-4923-AFAD-9D8CBBEA2BC1}" type="slidenum">
              <a:rPr lang="en-US"/>
              <a:pPr>
                <a:defRPr/>
              </a:pPr>
              <a:t>17</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smtClean="0"/>
              <a:t>Principle VI- Compliance</a:t>
            </a:r>
          </a:p>
        </p:txBody>
      </p:sp>
      <p:sp>
        <p:nvSpPr>
          <p:cNvPr id="23555" name="Content Placeholder 2"/>
          <p:cNvSpPr>
            <a:spLocks noGrp="1"/>
          </p:cNvSpPr>
          <p:nvPr>
            <p:ph idx="1"/>
          </p:nvPr>
        </p:nvSpPr>
        <p:spPr/>
        <p:txBody>
          <a:bodyPr/>
          <a:lstStyle/>
          <a:p>
            <a:pPr eaLnBrk="1" hangingPunct="1"/>
            <a:r>
              <a:rPr lang="en-US" smtClean="0"/>
              <a:t>The assets used in the PRISM System for settlement are claims on the central banks therefore they carry no credit or liquidity risk. </a:t>
            </a:r>
          </a:p>
        </p:txBody>
      </p:sp>
      <p:sp>
        <p:nvSpPr>
          <p:cNvPr id="4" name="Slide Number Placeholder 3"/>
          <p:cNvSpPr>
            <a:spLocks noGrp="1"/>
          </p:cNvSpPr>
          <p:nvPr>
            <p:ph type="sldNum" sz="quarter" idx="12"/>
          </p:nvPr>
        </p:nvSpPr>
        <p:spPr/>
        <p:txBody>
          <a:bodyPr/>
          <a:lstStyle/>
          <a:p>
            <a:pPr>
              <a:defRPr/>
            </a:pPr>
            <a:fld id="{7357EBB7-C850-4956-A774-94C94F67BC1F}" type="slidenum">
              <a:rPr lang="en-US"/>
              <a:pPr>
                <a:defRPr/>
              </a:pPr>
              <a:t>18</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Principle VII-Security &amp; Operational Reliability</a:t>
            </a:r>
            <a:endParaRPr lang="en-US" dirty="0"/>
          </a:p>
        </p:txBody>
      </p:sp>
      <p:sp>
        <p:nvSpPr>
          <p:cNvPr id="24579" name="Content Placeholder 2"/>
          <p:cNvSpPr>
            <a:spLocks noGrp="1"/>
          </p:cNvSpPr>
          <p:nvPr>
            <p:ph idx="1"/>
          </p:nvPr>
        </p:nvSpPr>
        <p:spPr/>
        <p:txBody>
          <a:bodyPr/>
          <a:lstStyle/>
          <a:p>
            <a:pPr eaLnBrk="1" hangingPunct="1">
              <a:buFont typeface="Arial" charset="0"/>
              <a:buNone/>
            </a:pPr>
            <a:r>
              <a:rPr lang="en-US" dirty="0" smtClean="0"/>
              <a:t>    The </a:t>
            </a:r>
            <a:r>
              <a:rPr lang="en-US" dirty="0" smtClean="0"/>
              <a:t>system should ensure a high degree of security and operational reliability and should have contingency arrangements for timely completion of daily processing. (Partially Compliant</a:t>
            </a:r>
            <a:r>
              <a:rPr lang="en-US" dirty="0" smtClean="0"/>
              <a:t>)   </a:t>
            </a:r>
            <a:endParaRPr lang="en-US" dirty="0" smtClean="0"/>
          </a:p>
        </p:txBody>
      </p:sp>
      <p:sp>
        <p:nvSpPr>
          <p:cNvPr id="4" name="Slide Number Placeholder 3"/>
          <p:cNvSpPr>
            <a:spLocks noGrp="1"/>
          </p:cNvSpPr>
          <p:nvPr>
            <p:ph type="sldNum" sz="quarter" idx="12"/>
          </p:nvPr>
        </p:nvSpPr>
        <p:spPr/>
        <p:txBody>
          <a:bodyPr/>
          <a:lstStyle/>
          <a:p>
            <a:pPr>
              <a:defRPr/>
            </a:pPr>
            <a:fld id="{C44DAB3E-84D1-4928-8835-12904AEE91BF}" type="slidenum">
              <a:rPr lang="en-US"/>
              <a:pPr>
                <a:defRPr/>
              </a:pPr>
              <a:t>19</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mtClean="0"/>
              <a:t>PRISM</a:t>
            </a:r>
          </a:p>
        </p:txBody>
      </p:sp>
      <p:sp>
        <p:nvSpPr>
          <p:cNvPr id="3075" name="Content Placeholder 2"/>
          <p:cNvSpPr>
            <a:spLocks noGrp="1"/>
          </p:cNvSpPr>
          <p:nvPr>
            <p:ph idx="1"/>
          </p:nvPr>
        </p:nvSpPr>
        <p:spPr/>
        <p:txBody>
          <a:bodyPr/>
          <a:lstStyle/>
          <a:p>
            <a:pPr eaLnBrk="1" hangingPunct="1"/>
            <a:r>
              <a:rPr lang="en-US" dirty="0" smtClean="0"/>
              <a:t>Pakistan Real-time Interbank Settlement Mechanism (PRISM) went live in July, 2008.</a:t>
            </a:r>
          </a:p>
          <a:p>
            <a:pPr eaLnBrk="1" hangingPunct="1"/>
            <a:r>
              <a:rPr lang="en-US" dirty="0" smtClean="0"/>
              <a:t>PRISM is </a:t>
            </a:r>
            <a:r>
              <a:rPr lang="en-US" dirty="0" smtClean="0"/>
              <a:t>a </a:t>
            </a:r>
            <a:r>
              <a:rPr lang="en-US" dirty="0" smtClean="0"/>
              <a:t>state-of-the art Real Time Gross Settlement (RTGS) system which enables Real Time Settlement of Interbank Funds Transfers and Securities Settlement</a:t>
            </a:r>
            <a:r>
              <a:rPr lang="en-US" dirty="0" smtClean="0"/>
              <a:t>.</a:t>
            </a:r>
          </a:p>
          <a:p>
            <a:pPr eaLnBrk="1" hangingPunct="1"/>
            <a:r>
              <a:rPr lang="en-US" dirty="0" smtClean="0"/>
              <a:t>PRISM is using Private Telecom Network &amp; </a:t>
            </a:r>
            <a:r>
              <a:rPr lang="en-US" dirty="0" smtClean="0"/>
              <a:t>SWIFT </a:t>
            </a:r>
            <a:r>
              <a:rPr lang="en-US" dirty="0" smtClean="0"/>
              <a:t>Message </a:t>
            </a:r>
            <a:r>
              <a:rPr lang="en-US" dirty="0" smtClean="0"/>
              <a:t>Format.</a:t>
            </a:r>
            <a:endParaRPr lang="en-US" dirty="0" smtClean="0"/>
          </a:p>
        </p:txBody>
      </p:sp>
      <p:sp>
        <p:nvSpPr>
          <p:cNvPr id="4" name="Footer Placeholder 3"/>
          <p:cNvSpPr>
            <a:spLocks noGrp="1"/>
          </p:cNvSpPr>
          <p:nvPr>
            <p:ph type="ftr" sz="quarter" idx="11"/>
          </p:nvPr>
        </p:nvSpPr>
        <p:spPr/>
        <p:txBody>
          <a:bodyPr/>
          <a:lstStyle/>
          <a:p>
            <a:pPr>
              <a:defRPr/>
            </a:pPr>
            <a:r>
              <a:rPr lang="en-US" smtClean="0"/>
              <a:t>State Bank of Pakistan</a:t>
            </a:r>
            <a:endParaRPr lang="en-US"/>
          </a:p>
        </p:txBody>
      </p:sp>
      <p:sp>
        <p:nvSpPr>
          <p:cNvPr id="5" name="Slide Number Placeholder 4"/>
          <p:cNvSpPr>
            <a:spLocks noGrp="1"/>
          </p:cNvSpPr>
          <p:nvPr>
            <p:ph type="sldNum" sz="quarter" idx="12"/>
          </p:nvPr>
        </p:nvSpPr>
        <p:spPr/>
        <p:txBody>
          <a:bodyPr/>
          <a:lstStyle/>
          <a:p>
            <a:pPr>
              <a:defRPr/>
            </a:pPr>
            <a:fld id="{92AE08FC-AB19-40B3-A585-F3EFC5990A99}" type="slidenum">
              <a:rPr lang="en-US" smtClean="0"/>
              <a:pPr>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smtClean="0"/>
              <a:t>Principle VII- Compliance</a:t>
            </a:r>
          </a:p>
        </p:txBody>
      </p:sp>
      <p:sp>
        <p:nvSpPr>
          <p:cNvPr id="25603" name="Content Placeholder 2"/>
          <p:cNvSpPr>
            <a:spLocks noGrp="1"/>
          </p:cNvSpPr>
          <p:nvPr>
            <p:ph idx="1"/>
          </p:nvPr>
        </p:nvSpPr>
        <p:spPr/>
        <p:txBody>
          <a:bodyPr/>
          <a:lstStyle/>
          <a:p>
            <a:pPr eaLnBrk="1" hangingPunct="1"/>
            <a:r>
              <a:rPr lang="en-US" dirty="0" smtClean="0"/>
              <a:t>The PRISM systems provides state of art encryption technology and follows international and Industry-level standards (like SWIFT and PKI).</a:t>
            </a:r>
          </a:p>
          <a:p>
            <a:pPr eaLnBrk="1" hangingPunct="1"/>
            <a:r>
              <a:rPr lang="en-US" dirty="0" smtClean="0"/>
              <a:t>PRISM is operated by the State Bank of Pakistan therefore all central operational and network components are maintained in a central location.</a:t>
            </a:r>
          </a:p>
        </p:txBody>
      </p:sp>
      <p:sp>
        <p:nvSpPr>
          <p:cNvPr id="4" name="Slide Number Placeholder 3"/>
          <p:cNvSpPr>
            <a:spLocks noGrp="1"/>
          </p:cNvSpPr>
          <p:nvPr>
            <p:ph type="sldNum" sz="quarter" idx="12"/>
          </p:nvPr>
        </p:nvSpPr>
        <p:spPr/>
        <p:txBody>
          <a:bodyPr/>
          <a:lstStyle/>
          <a:p>
            <a:pPr>
              <a:defRPr/>
            </a:pPr>
            <a:fld id="{E3A59FDA-33E2-47CF-AB73-80531B5508D4}" type="slidenum">
              <a:rPr lang="en-US"/>
              <a:pPr>
                <a:defRPr/>
              </a:pPr>
              <a:t>20</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smtClean="0"/>
              <a:t>Principle VII- Compliance</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Components’ </a:t>
            </a:r>
            <a:r>
              <a:rPr lang="en-US" dirty="0" smtClean="0"/>
              <a:t>Security of the system is well defined and covers both link and transactional encryption using international standards.</a:t>
            </a:r>
          </a:p>
          <a:p>
            <a:pPr eaLnBrk="1" fontAlgn="auto" hangingPunct="1">
              <a:spcAft>
                <a:spcPts val="0"/>
              </a:spcAft>
              <a:buFont typeface="Arial" pitchFamily="34" charset="0"/>
              <a:buChar char="•"/>
              <a:defRPr/>
            </a:pPr>
            <a:r>
              <a:rPr lang="en-US" dirty="0" smtClean="0"/>
              <a:t>Business level security includes multiple authorization levels for all participants. </a:t>
            </a:r>
          </a:p>
          <a:p>
            <a:pPr eaLnBrk="1" fontAlgn="auto" hangingPunct="1">
              <a:spcAft>
                <a:spcPts val="0"/>
              </a:spcAft>
              <a:buFont typeface="Arial" pitchFamily="34" charset="0"/>
              <a:buChar char="•"/>
              <a:defRPr/>
            </a:pPr>
            <a:r>
              <a:rPr lang="en-US" dirty="0" smtClean="0"/>
              <a:t>The participants are </a:t>
            </a:r>
            <a:r>
              <a:rPr lang="en-US" dirty="0" err="1" smtClean="0"/>
              <a:t>responsibile</a:t>
            </a:r>
            <a:r>
              <a:rPr lang="en-US" dirty="0" smtClean="0"/>
              <a:t> </a:t>
            </a:r>
            <a:r>
              <a:rPr lang="en-US" dirty="0" smtClean="0"/>
              <a:t>for security and operational reliability of their front end systems as defined in the PRISM Operating Rules. </a:t>
            </a:r>
          </a:p>
        </p:txBody>
      </p:sp>
      <p:sp>
        <p:nvSpPr>
          <p:cNvPr id="4" name="Slide Number Placeholder 3"/>
          <p:cNvSpPr>
            <a:spLocks noGrp="1"/>
          </p:cNvSpPr>
          <p:nvPr>
            <p:ph type="sldNum" sz="quarter" idx="12"/>
          </p:nvPr>
        </p:nvSpPr>
        <p:spPr/>
        <p:txBody>
          <a:bodyPr/>
          <a:lstStyle/>
          <a:p>
            <a:pPr>
              <a:defRPr/>
            </a:pPr>
            <a:fld id="{6E5EFC6A-C3F6-46F8-BFF8-F1F194A05139}" type="slidenum">
              <a:rPr lang="en-US"/>
              <a:pPr>
                <a:defRPr/>
              </a:pPr>
              <a:t>21</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smtClean="0"/>
              <a:t>Principle VII- Compliance</a:t>
            </a:r>
          </a:p>
        </p:txBody>
      </p:sp>
      <p:sp>
        <p:nvSpPr>
          <p:cNvPr id="3" name="Content Placeholder 2"/>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n-US" dirty="0" smtClean="0"/>
              <a:t>New Developments or changes in the transactions / messages processing in the PRISM System are first tested on entirely different test environment and then are implemented in the live system. </a:t>
            </a:r>
          </a:p>
          <a:p>
            <a:pPr eaLnBrk="1" fontAlgn="auto" hangingPunct="1">
              <a:spcAft>
                <a:spcPts val="0"/>
              </a:spcAft>
              <a:buFont typeface="Arial" pitchFamily="34" charset="0"/>
              <a:buChar char="•"/>
              <a:defRPr/>
            </a:pPr>
            <a:r>
              <a:rPr lang="en-US" dirty="0" smtClean="0"/>
              <a:t>PRISM System messaging handling capability is significantly above the current operational needs therefore new participants and resultantly increased volume of transactions can be easily handled for some years. </a:t>
            </a:r>
            <a:endParaRPr lang="en-US" dirty="0"/>
          </a:p>
        </p:txBody>
      </p:sp>
      <p:sp>
        <p:nvSpPr>
          <p:cNvPr id="4" name="Slide Number Placeholder 3"/>
          <p:cNvSpPr>
            <a:spLocks noGrp="1"/>
          </p:cNvSpPr>
          <p:nvPr>
            <p:ph type="sldNum" sz="quarter" idx="12"/>
          </p:nvPr>
        </p:nvSpPr>
        <p:spPr/>
        <p:txBody>
          <a:bodyPr/>
          <a:lstStyle/>
          <a:p>
            <a:pPr>
              <a:defRPr/>
            </a:pPr>
            <a:fld id="{070B7985-B30B-4380-A11D-EB4DD1360BA6}" type="slidenum">
              <a:rPr lang="en-US"/>
              <a:pPr>
                <a:defRPr/>
              </a:pPr>
              <a:t>22</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dirty="0" smtClean="0"/>
              <a:t>Principle VII- Compliance</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Telecom /Power Infrastructure </a:t>
            </a:r>
            <a:r>
              <a:rPr lang="en-US" dirty="0" smtClean="0"/>
              <a:t>poses </a:t>
            </a:r>
            <a:r>
              <a:rPr lang="en-US" dirty="0" smtClean="0"/>
              <a:t>a significant risk to the operational reliability of the PRISM System. This however is being addressed by installing multiple connections to ensure redundancy like DXX Lines, ISDN lines as well as upcoming wireless links. </a:t>
            </a:r>
          </a:p>
          <a:p>
            <a:pPr eaLnBrk="1" fontAlgn="auto" hangingPunct="1">
              <a:spcAft>
                <a:spcPts val="0"/>
              </a:spcAft>
              <a:buFont typeface="Arial" pitchFamily="34" charset="0"/>
              <a:buChar char="•"/>
              <a:defRPr/>
            </a:pPr>
            <a:r>
              <a:rPr lang="en-US" dirty="0" smtClean="0"/>
              <a:t>For operational reliability PRISM has a DR site and backup ISDN telecom lines (to be further strengthened by wireless links). </a:t>
            </a:r>
          </a:p>
          <a:p>
            <a:pPr eaLnBrk="1" fontAlgn="auto" hangingPunct="1">
              <a:spcAft>
                <a:spcPts val="0"/>
              </a:spcAft>
              <a:buFont typeface="Arial" pitchFamily="34" charset="0"/>
              <a:buChar char="•"/>
              <a:defRPr/>
            </a:pPr>
            <a:endParaRPr lang="en-US" dirty="0"/>
          </a:p>
        </p:txBody>
      </p:sp>
      <p:sp>
        <p:nvSpPr>
          <p:cNvPr id="4" name="Slide Number Placeholder 3"/>
          <p:cNvSpPr>
            <a:spLocks noGrp="1"/>
          </p:cNvSpPr>
          <p:nvPr>
            <p:ph type="sldNum" sz="quarter" idx="12"/>
          </p:nvPr>
        </p:nvSpPr>
        <p:spPr/>
        <p:txBody>
          <a:bodyPr/>
          <a:lstStyle/>
          <a:p>
            <a:pPr>
              <a:defRPr/>
            </a:pPr>
            <a:fld id="{D47FF107-FB2C-4795-B446-AFD75AD44593}" type="slidenum">
              <a:rPr lang="en-US"/>
              <a:pPr>
                <a:defRPr/>
              </a:pPr>
              <a:t>23</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VII- Compliance</a:t>
            </a:r>
            <a:endParaRPr lang="en-US" dirty="0"/>
          </a:p>
        </p:txBody>
      </p:sp>
      <p:sp>
        <p:nvSpPr>
          <p:cNvPr id="3" name="Content Placeholder 2"/>
          <p:cNvSpPr>
            <a:spLocks noGrp="1"/>
          </p:cNvSpPr>
          <p:nvPr>
            <p:ph idx="1"/>
          </p:nvPr>
        </p:nvSpPr>
        <p:spPr/>
        <p:txBody>
          <a:bodyPr/>
          <a:lstStyle/>
          <a:p>
            <a:pPr>
              <a:buNone/>
            </a:pPr>
            <a:r>
              <a:rPr lang="en-US" dirty="0" smtClean="0"/>
              <a:t>Issues</a:t>
            </a:r>
          </a:p>
          <a:p>
            <a:r>
              <a:rPr lang="en-US" dirty="0" smtClean="0"/>
              <a:t>Security objectives and policies need to be clearly defined and documented.</a:t>
            </a:r>
          </a:p>
          <a:p>
            <a:r>
              <a:rPr lang="en-US" dirty="0" smtClean="0"/>
              <a:t>Security features needs to be tested regularly.</a:t>
            </a:r>
          </a:p>
          <a:p>
            <a:r>
              <a:rPr lang="en-US" dirty="0" smtClean="0"/>
              <a:t>Explicit policies for the control of both physical and logical access to the system, its hardware, software and network needs to be developed &amp; documented.</a:t>
            </a:r>
            <a:endParaRPr lang="en-US" dirty="0"/>
          </a:p>
        </p:txBody>
      </p:sp>
      <p:sp>
        <p:nvSpPr>
          <p:cNvPr id="4" name="Footer Placeholder 3"/>
          <p:cNvSpPr>
            <a:spLocks noGrp="1"/>
          </p:cNvSpPr>
          <p:nvPr>
            <p:ph type="ftr" sz="quarter" idx="11"/>
          </p:nvPr>
        </p:nvSpPr>
        <p:spPr/>
        <p:txBody>
          <a:bodyPr/>
          <a:lstStyle/>
          <a:p>
            <a:pPr>
              <a:defRPr/>
            </a:pPr>
            <a:r>
              <a:rPr lang="en-US" smtClean="0"/>
              <a:t>State Bank of Pakistan</a:t>
            </a:r>
            <a:endParaRPr lang="en-US"/>
          </a:p>
        </p:txBody>
      </p:sp>
      <p:sp>
        <p:nvSpPr>
          <p:cNvPr id="5" name="Slide Number Placeholder 4"/>
          <p:cNvSpPr>
            <a:spLocks noGrp="1"/>
          </p:cNvSpPr>
          <p:nvPr>
            <p:ph type="sldNum" sz="quarter" idx="12"/>
          </p:nvPr>
        </p:nvSpPr>
        <p:spPr/>
        <p:txBody>
          <a:bodyPr/>
          <a:lstStyle/>
          <a:p>
            <a:pPr>
              <a:defRPr/>
            </a:pPr>
            <a:fld id="{48459A74-2662-47F9-B4B3-9AD45C2719DF}" type="slidenum">
              <a:rPr lang="en-US" smtClean="0"/>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VII- Compliance</a:t>
            </a:r>
            <a:endParaRPr lang="en-US" dirty="0"/>
          </a:p>
        </p:txBody>
      </p:sp>
      <p:sp>
        <p:nvSpPr>
          <p:cNvPr id="3" name="Content Placeholder 2"/>
          <p:cNvSpPr>
            <a:spLocks noGrp="1"/>
          </p:cNvSpPr>
          <p:nvPr>
            <p:ph idx="1"/>
          </p:nvPr>
        </p:nvSpPr>
        <p:spPr/>
        <p:txBody>
          <a:bodyPr/>
          <a:lstStyle/>
          <a:p>
            <a:pPr>
              <a:buNone/>
            </a:pPr>
            <a:r>
              <a:rPr lang="en-US" dirty="0" smtClean="0"/>
              <a:t>Issues</a:t>
            </a:r>
          </a:p>
          <a:p>
            <a:r>
              <a:rPr lang="en-US" dirty="0" smtClean="0"/>
              <a:t>The standards of operational reliability required for the PRISM System need to be </a:t>
            </a:r>
            <a:r>
              <a:rPr lang="en-US" dirty="0" smtClean="0"/>
              <a:t>formally defined and </a:t>
            </a:r>
            <a:r>
              <a:rPr lang="en-US" dirty="0" smtClean="0"/>
              <a:t>documented by the SBP and participants, possibly as “service level </a:t>
            </a:r>
            <a:r>
              <a:rPr lang="en-US" dirty="0" smtClean="0"/>
              <a:t>agreements”.</a:t>
            </a:r>
            <a:endParaRPr lang="en-US" dirty="0"/>
          </a:p>
        </p:txBody>
      </p:sp>
      <p:sp>
        <p:nvSpPr>
          <p:cNvPr id="4" name="Footer Placeholder 3"/>
          <p:cNvSpPr>
            <a:spLocks noGrp="1"/>
          </p:cNvSpPr>
          <p:nvPr>
            <p:ph type="ftr" sz="quarter" idx="11"/>
          </p:nvPr>
        </p:nvSpPr>
        <p:spPr/>
        <p:txBody>
          <a:bodyPr/>
          <a:lstStyle/>
          <a:p>
            <a:pPr>
              <a:defRPr/>
            </a:pPr>
            <a:r>
              <a:rPr lang="en-US" smtClean="0"/>
              <a:t>State Bank of Pakistan</a:t>
            </a:r>
            <a:endParaRPr lang="en-US"/>
          </a:p>
        </p:txBody>
      </p:sp>
      <p:sp>
        <p:nvSpPr>
          <p:cNvPr id="5" name="Slide Number Placeholder 4"/>
          <p:cNvSpPr>
            <a:spLocks noGrp="1"/>
          </p:cNvSpPr>
          <p:nvPr>
            <p:ph type="sldNum" sz="quarter" idx="12"/>
          </p:nvPr>
        </p:nvSpPr>
        <p:spPr/>
        <p:txBody>
          <a:bodyPr/>
          <a:lstStyle/>
          <a:p>
            <a:pPr>
              <a:defRPr/>
            </a:pPr>
            <a:fld id="{48459A74-2662-47F9-B4B3-9AD45C2719DF}" type="slidenum">
              <a:rPr lang="en-US" smtClean="0"/>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smtClean="0"/>
              <a:t>VIII-Practical &amp; Efficient</a:t>
            </a:r>
          </a:p>
        </p:txBody>
      </p:sp>
      <p:sp>
        <p:nvSpPr>
          <p:cNvPr id="29699" name="Content Placeholder 2"/>
          <p:cNvSpPr>
            <a:spLocks noGrp="1"/>
          </p:cNvSpPr>
          <p:nvPr>
            <p:ph idx="1"/>
          </p:nvPr>
        </p:nvSpPr>
        <p:spPr/>
        <p:txBody>
          <a:bodyPr/>
          <a:lstStyle/>
          <a:p>
            <a:pPr eaLnBrk="1" hangingPunct="1">
              <a:buFont typeface="Arial" charset="0"/>
              <a:buNone/>
            </a:pPr>
            <a:r>
              <a:rPr lang="en-US" dirty="0" smtClean="0"/>
              <a:t>    The </a:t>
            </a:r>
            <a:r>
              <a:rPr lang="en-US" dirty="0" smtClean="0"/>
              <a:t>system should provide </a:t>
            </a:r>
            <a:r>
              <a:rPr lang="en-US" dirty="0" smtClean="0"/>
              <a:t>means </a:t>
            </a:r>
            <a:r>
              <a:rPr lang="en-US" dirty="0" smtClean="0"/>
              <a:t>of making payments which is practical for its users and efficient for the economy. (Partially Compliant)</a:t>
            </a:r>
          </a:p>
        </p:txBody>
      </p:sp>
      <p:sp>
        <p:nvSpPr>
          <p:cNvPr id="4" name="Slide Number Placeholder 3"/>
          <p:cNvSpPr>
            <a:spLocks noGrp="1"/>
          </p:cNvSpPr>
          <p:nvPr>
            <p:ph type="sldNum" sz="quarter" idx="12"/>
          </p:nvPr>
        </p:nvSpPr>
        <p:spPr/>
        <p:txBody>
          <a:bodyPr/>
          <a:lstStyle/>
          <a:p>
            <a:pPr>
              <a:defRPr/>
            </a:pPr>
            <a:fld id="{2EEA3DA0-11F5-45BD-8C5A-8300452B9D9A}" type="slidenum">
              <a:rPr lang="en-US"/>
              <a:pPr>
                <a:defRPr/>
              </a:pPr>
              <a:t>26</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smtClean="0"/>
              <a:t>Principle VIII- Compliance</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PRISM System replaced old settlement procedure which was based on physical presentment of paper based instruments for interbank funds and securities settlement. </a:t>
            </a:r>
          </a:p>
          <a:p>
            <a:pPr eaLnBrk="1" fontAlgn="auto" hangingPunct="1">
              <a:spcAft>
                <a:spcPts val="0"/>
              </a:spcAft>
              <a:buFont typeface="Arial" pitchFamily="34" charset="0"/>
              <a:buChar char="•"/>
              <a:defRPr/>
            </a:pPr>
            <a:r>
              <a:rPr lang="en-US" dirty="0" smtClean="0"/>
              <a:t>This resulted in electronic processing of transactions, enhanced timings for money market operations, mitigation of credit/settlement risks and settlement on delivery versus payment basis.</a:t>
            </a:r>
            <a:endParaRPr lang="en-US" dirty="0"/>
          </a:p>
        </p:txBody>
      </p:sp>
      <p:sp>
        <p:nvSpPr>
          <p:cNvPr id="4" name="Slide Number Placeholder 3"/>
          <p:cNvSpPr>
            <a:spLocks noGrp="1"/>
          </p:cNvSpPr>
          <p:nvPr>
            <p:ph type="sldNum" sz="quarter" idx="12"/>
          </p:nvPr>
        </p:nvSpPr>
        <p:spPr/>
        <p:txBody>
          <a:bodyPr/>
          <a:lstStyle/>
          <a:p>
            <a:pPr>
              <a:defRPr/>
            </a:pPr>
            <a:fld id="{ABBAC898-7EDE-4471-9BC3-F0BF387B35D3}" type="slidenum">
              <a:rPr lang="en-US"/>
              <a:pPr>
                <a:defRPr/>
              </a:pPr>
              <a:t>27</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dirty="0" smtClean="0"/>
              <a:t>Principle VIII- Compliance</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PRISM System is based on Private Network developed by local telecom provider, therefore installation </a:t>
            </a:r>
            <a:r>
              <a:rPr lang="en-US" dirty="0" smtClean="0"/>
              <a:t>costs </a:t>
            </a:r>
            <a:r>
              <a:rPr lang="en-US" dirty="0" smtClean="0"/>
              <a:t>are not significant for </a:t>
            </a:r>
            <a:r>
              <a:rPr lang="en-US" dirty="0" smtClean="0"/>
              <a:t>the </a:t>
            </a:r>
            <a:r>
              <a:rPr lang="en-US" dirty="0" smtClean="0"/>
              <a:t>participants. </a:t>
            </a:r>
          </a:p>
          <a:p>
            <a:pPr eaLnBrk="1" fontAlgn="auto" hangingPunct="1">
              <a:spcAft>
                <a:spcPts val="0"/>
              </a:spcAft>
              <a:buFont typeface="Arial" pitchFamily="34" charset="0"/>
              <a:buChar char="•"/>
              <a:defRPr/>
            </a:pPr>
            <a:r>
              <a:rPr lang="en-US" dirty="0" smtClean="0"/>
              <a:t>Liquidity requirements though increased because of RTGS implementation but are being met by offering Intraday Liquidity Facility (ILF) free of charge which resulted in greater efficiency in the system.</a:t>
            </a:r>
            <a:endParaRPr lang="en-US" dirty="0"/>
          </a:p>
        </p:txBody>
      </p:sp>
      <p:sp>
        <p:nvSpPr>
          <p:cNvPr id="4" name="Slide Number Placeholder 3"/>
          <p:cNvSpPr>
            <a:spLocks noGrp="1"/>
          </p:cNvSpPr>
          <p:nvPr>
            <p:ph type="sldNum" sz="quarter" idx="12"/>
          </p:nvPr>
        </p:nvSpPr>
        <p:spPr/>
        <p:txBody>
          <a:bodyPr/>
          <a:lstStyle/>
          <a:p>
            <a:pPr>
              <a:defRPr/>
            </a:pPr>
            <a:fld id="{81E3E650-13DC-45B8-B863-33AA718C3737}" type="slidenum">
              <a:rPr lang="en-US"/>
              <a:pPr>
                <a:defRPr/>
              </a:pPr>
              <a:t>28</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VIII- Compliance</a:t>
            </a:r>
            <a:endParaRPr lang="en-US" dirty="0"/>
          </a:p>
        </p:txBody>
      </p:sp>
      <p:sp>
        <p:nvSpPr>
          <p:cNvPr id="3" name="Content Placeholder 2"/>
          <p:cNvSpPr>
            <a:spLocks noGrp="1"/>
          </p:cNvSpPr>
          <p:nvPr>
            <p:ph idx="1"/>
          </p:nvPr>
        </p:nvSpPr>
        <p:spPr/>
        <p:txBody>
          <a:bodyPr/>
          <a:lstStyle/>
          <a:p>
            <a:pPr>
              <a:buNone/>
            </a:pPr>
            <a:r>
              <a:rPr lang="en-US" dirty="0" smtClean="0"/>
              <a:t>Issues</a:t>
            </a:r>
          </a:p>
          <a:p>
            <a:r>
              <a:rPr lang="en-US" dirty="0" smtClean="0"/>
              <a:t>Analysis framework for identifying efficiency requirements, safety requirements, cost evaluation, practical constraints (technology, infrastructure) needs to </a:t>
            </a:r>
            <a:r>
              <a:rPr lang="en-US" smtClean="0"/>
              <a:t>be developed.</a:t>
            </a:r>
            <a:endParaRPr lang="en-US" dirty="0"/>
          </a:p>
        </p:txBody>
      </p:sp>
      <p:sp>
        <p:nvSpPr>
          <p:cNvPr id="4" name="Footer Placeholder 3"/>
          <p:cNvSpPr>
            <a:spLocks noGrp="1"/>
          </p:cNvSpPr>
          <p:nvPr>
            <p:ph type="ftr" sz="quarter" idx="11"/>
          </p:nvPr>
        </p:nvSpPr>
        <p:spPr/>
        <p:txBody>
          <a:bodyPr/>
          <a:lstStyle/>
          <a:p>
            <a:pPr>
              <a:defRPr/>
            </a:pPr>
            <a:r>
              <a:rPr lang="en-US" smtClean="0"/>
              <a:t>State Bank of Pakistan</a:t>
            </a:r>
            <a:endParaRPr lang="en-US"/>
          </a:p>
        </p:txBody>
      </p:sp>
      <p:sp>
        <p:nvSpPr>
          <p:cNvPr id="5" name="Slide Number Placeholder 4"/>
          <p:cNvSpPr>
            <a:spLocks noGrp="1"/>
          </p:cNvSpPr>
          <p:nvPr>
            <p:ph type="sldNum" sz="quarter" idx="12"/>
          </p:nvPr>
        </p:nvSpPr>
        <p:spPr/>
        <p:txBody>
          <a:bodyPr/>
          <a:lstStyle/>
          <a:p>
            <a:pPr>
              <a:defRPr/>
            </a:pPr>
            <a:fld id="{48459A74-2662-47F9-B4B3-9AD45C2719DF}" type="slidenum">
              <a:rPr lang="en-US" smtClean="0"/>
              <a:pPr>
                <a:defRPr/>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81000" y="914400"/>
            <a:ext cx="8229600" cy="1143000"/>
          </a:xfrm>
        </p:spPr>
        <p:txBody>
          <a:bodyPr/>
          <a:lstStyle/>
          <a:p>
            <a:pPr eaLnBrk="1" hangingPunct="1"/>
            <a:r>
              <a:rPr lang="en-US" smtClean="0"/>
              <a:t>Principle 1: Legal Basis</a:t>
            </a:r>
          </a:p>
        </p:txBody>
      </p:sp>
      <p:sp>
        <p:nvSpPr>
          <p:cNvPr id="4099" name="Content Placeholder 2"/>
          <p:cNvSpPr>
            <a:spLocks noGrp="1"/>
          </p:cNvSpPr>
          <p:nvPr>
            <p:ph idx="1"/>
          </p:nvPr>
        </p:nvSpPr>
        <p:spPr>
          <a:xfrm>
            <a:off x="457200" y="2590800"/>
            <a:ext cx="8229600" cy="1752600"/>
          </a:xfrm>
        </p:spPr>
        <p:txBody>
          <a:bodyPr/>
          <a:lstStyle/>
          <a:p>
            <a:pPr eaLnBrk="1" hangingPunct="1">
              <a:buFont typeface="Arial" charset="0"/>
              <a:buNone/>
            </a:pPr>
            <a:r>
              <a:rPr lang="en-US" smtClean="0"/>
              <a:t>The system should have a well founded legal basis under all relevant jurisdictions (PRISM-Fully Compliant).</a:t>
            </a:r>
          </a:p>
          <a:p>
            <a:pPr eaLnBrk="1" hangingPunct="1">
              <a:buFont typeface="Arial" charset="0"/>
              <a:buNone/>
            </a:pPr>
            <a:endParaRPr lang="en-US" smtClean="0"/>
          </a:p>
        </p:txBody>
      </p:sp>
      <p:sp>
        <p:nvSpPr>
          <p:cNvPr id="4" name="Slide Number Placeholder 3"/>
          <p:cNvSpPr>
            <a:spLocks noGrp="1"/>
          </p:cNvSpPr>
          <p:nvPr>
            <p:ph type="sldNum" sz="quarter" idx="12"/>
          </p:nvPr>
        </p:nvSpPr>
        <p:spPr/>
        <p:txBody>
          <a:bodyPr/>
          <a:lstStyle/>
          <a:p>
            <a:pPr>
              <a:defRPr/>
            </a:pPr>
            <a:fld id="{628622E3-8844-4171-BE7A-924ED48A6693}" type="slidenum">
              <a:rPr lang="en-US"/>
              <a:pPr>
                <a:defRPr/>
              </a:pPr>
              <a:t>3</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US" smtClean="0"/>
              <a:t>Principle IX-Access Criteria</a:t>
            </a:r>
          </a:p>
        </p:txBody>
      </p:sp>
      <p:sp>
        <p:nvSpPr>
          <p:cNvPr id="32771" name="Content Placeholder 2"/>
          <p:cNvSpPr>
            <a:spLocks noGrp="1"/>
          </p:cNvSpPr>
          <p:nvPr>
            <p:ph idx="1"/>
          </p:nvPr>
        </p:nvSpPr>
        <p:spPr/>
        <p:txBody>
          <a:bodyPr/>
          <a:lstStyle/>
          <a:p>
            <a:pPr eaLnBrk="1" hangingPunct="1">
              <a:buFont typeface="Arial" charset="0"/>
              <a:buNone/>
            </a:pPr>
            <a:r>
              <a:rPr lang="en-US" dirty="0" smtClean="0"/>
              <a:t>    The </a:t>
            </a:r>
            <a:r>
              <a:rPr lang="en-US" dirty="0" smtClean="0"/>
              <a:t>system should have objective and publicly disclosed criteria for participation, which permit fair and open access. (Partially Compliant)</a:t>
            </a:r>
          </a:p>
        </p:txBody>
      </p:sp>
      <p:sp>
        <p:nvSpPr>
          <p:cNvPr id="4" name="Slide Number Placeholder 3"/>
          <p:cNvSpPr>
            <a:spLocks noGrp="1"/>
          </p:cNvSpPr>
          <p:nvPr>
            <p:ph type="sldNum" sz="quarter" idx="12"/>
          </p:nvPr>
        </p:nvSpPr>
        <p:spPr/>
        <p:txBody>
          <a:bodyPr/>
          <a:lstStyle/>
          <a:p>
            <a:pPr>
              <a:defRPr/>
            </a:pPr>
            <a:fld id="{60094E07-2351-4017-B504-27F6E6CAEB90}" type="slidenum">
              <a:rPr lang="en-US"/>
              <a:pPr>
                <a:defRPr/>
              </a:pPr>
              <a:t>30</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smtClean="0"/>
              <a:t>Principle IX- Compliance</a:t>
            </a:r>
          </a:p>
        </p:txBody>
      </p:sp>
      <p:sp>
        <p:nvSpPr>
          <p:cNvPr id="33795" name="Content Placeholder 2"/>
          <p:cNvSpPr>
            <a:spLocks noGrp="1"/>
          </p:cNvSpPr>
          <p:nvPr>
            <p:ph idx="1"/>
          </p:nvPr>
        </p:nvSpPr>
        <p:spPr/>
        <p:txBody>
          <a:bodyPr/>
          <a:lstStyle/>
          <a:p>
            <a:pPr eaLnBrk="1" hangingPunct="1"/>
            <a:r>
              <a:rPr lang="en-US" dirty="0" smtClean="0"/>
              <a:t>The operating rules </a:t>
            </a:r>
            <a:r>
              <a:rPr lang="en-US" dirty="0" smtClean="0"/>
              <a:t>define </a:t>
            </a:r>
            <a:r>
              <a:rPr lang="en-US" dirty="0" smtClean="0"/>
              <a:t>the criteria for participation in the PRISM system. </a:t>
            </a:r>
          </a:p>
          <a:p>
            <a:pPr eaLnBrk="1" hangingPunct="1"/>
            <a:r>
              <a:rPr lang="en-US" dirty="0" smtClean="0"/>
              <a:t>Membership of PRISM for financial institutions participating in the retail clearing system is mandatory.</a:t>
            </a:r>
          </a:p>
          <a:p>
            <a:pPr eaLnBrk="1" hangingPunct="1"/>
            <a:r>
              <a:rPr lang="en-US" dirty="0" smtClean="0"/>
              <a:t>Various </a:t>
            </a:r>
            <a:r>
              <a:rPr lang="en-US" dirty="0" smtClean="0"/>
              <a:t>types </a:t>
            </a:r>
            <a:r>
              <a:rPr lang="en-US" dirty="0" smtClean="0"/>
              <a:t>of membership categories like Direct Member, Indirect Member, and Sub Membership are defined in the operating rules. </a:t>
            </a:r>
          </a:p>
        </p:txBody>
      </p:sp>
      <p:sp>
        <p:nvSpPr>
          <p:cNvPr id="4" name="Slide Number Placeholder 3"/>
          <p:cNvSpPr>
            <a:spLocks noGrp="1"/>
          </p:cNvSpPr>
          <p:nvPr>
            <p:ph type="sldNum" sz="quarter" idx="12"/>
          </p:nvPr>
        </p:nvSpPr>
        <p:spPr/>
        <p:txBody>
          <a:bodyPr/>
          <a:lstStyle/>
          <a:p>
            <a:pPr>
              <a:defRPr/>
            </a:pPr>
            <a:fld id="{B518403E-1236-438C-86AD-975BD87E5681}" type="slidenum">
              <a:rPr lang="en-US"/>
              <a:pPr>
                <a:defRPr/>
              </a:pPr>
              <a:t>31</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smtClean="0"/>
              <a:t>Principle IX- Compliance</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en-US" dirty="0" smtClean="0"/>
              <a:t>PRISM Membership for participants other than clearing house members is decided on case to case basis.</a:t>
            </a:r>
          </a:p>
          <a:p>
            <a:pPr eaLnBrk="1" fontAlgn="auto" hangingPunct="1">
              <a:spcAft>
                <a:spcPts val="0"/>
              </a:spcAft>
              <a:buFont typeface="Arial" pitchFamily="34" charset="0"/>
              <a:buChar char="•"/>
              <a:defRPr/>
            </a:pPr>
            <a:r>
              <a:rPr lang="en-US" dirty="0" smtClean="0"/>
              <a:t>Access criteria based on risk measures such as capital ratios, risk ratings or other indicators needs to be defined.</a:t>
            </a:r>
            <a:endParaRPr lang="en-US" dirty="0"/>
          </a:p>
        </p:txBody>
      </p:sp>
      <p:sp>
        <p:nvSpPr>
          <p:cNvPr id="4" name="Slide Number Placeholder 3"/>
          <p:cNvSpPr>
            <a:spLocks noGrp="1"/>
          </p:cNvSpPr>
          <p:nvPr>
            <p:ph type="sldNum" sz="quarter" idx="12"/>
          </p:nvPr>
        </p:nvSpPr>
        <p:spPr/>
        <p:txBody>
          <a:bodyPr/>
          <a:lstStyle/>
          <a:p>
            <a:pPr>
              <a:defRPr/>
            </a:pPr>
            <a:fld id="{53A852B1-DA33-4FDB-9521-13C71A66ED8C}" type="slidenum">
              <a:rPr lang="en-US"/>
              <a:pPr>
                <a:defRPr/>
              </a:pPr>
              <a:t>32</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228600" y="268288"/>
            <a:ext cx="8458200" cy="1398587"/>
          </a:xfrm>
        </p:spPr>
        <p:txBody>
          <a:bodyPr/>
          <a:lstStyle/>
          <a:p>
            <a:pPr eaLnBrk="1" hangingPunct="1"/>
            <a:r>
              <a:rPr lang="en-US" smtClean="0"/>
              <a:t>Principle X-Governance Arrangements</a:t>
            </a:r>
          </a:p>
        </p:txBody>
      </p:sp>
      <p:sp>
        <p:nvSpPr>
          <p:cNvPr id="35843" name="Content Placeholder 2"/>
          <p:cNvSpPr>
            <a:spLocks noGrp="1"/>
          </p:cNvSpPr>
          <p:nvPr>
            <p:ph idx="1"/>
          </p:nvPr>
        </p:nvSpPr>
        <p:spPr/>
        <p:txBody>
          <a:bodyPr/>
          <a:lstStyle/>
          <a:p>
            <a:pPr eaLnBrk="1" hangingPunct="1">
              <a:buFont typeface="Arial" charset="0"/>
              <a:buNone/>
            </a:pPr>
            <a:r>
              <a:rPr lang="en-US" dirty="0" smtClean="0"/>
              <a:t>    The </a:t>
            </a:r>
            <a:r>
              <a:rPr lang="en-US" dirty="0" smtClean="0"/>
              <a:t>system’s governance arrangements should be effective, accountable and transparent. (Partially Compliant)</a:t>
            </a:r>
          </a:p>
        </p:txBody>
      </p:sp>
      <p:sp>
        <p:nvSpPr>
          <p:cNvPr id="4" name="Slide Number Placeholder 3"/>
          <p:cNvSpPr>
            <a:spLocks noGrp="1"/>
          </p:cNvSpPr>
          <p:nvPr>
            <p:ph type="sldNum" sz="quarter" idx="12"/>
          </p:nvPr>
        </p:nvSpPr>
        <p:spPr/>
        <p:txBody>
          <a:bodyPr/>
          <a:lstStyle/>
          <a:p>
            <a:pPr>
              <a:defRPr/>
            </a:pPr>
            <a:fld id="{FA088554-212C-4706-8F3E-84B1CBE8FB48}" type="slidenum">
              <a:rPr lang="en-US"/>
              <a:pPr>
                <a:defRPr/>
              </a:pPr>
              <a:t>33</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304800" y="268288"/>
            <a:ext cx="8382000" cy="1398587"/>
          </a:xfrm>
        </p:spPr>
        <p:txBody>
          <a:bodyPr/>
          <a:lstStyle/>
          <a:p>
            <a:pPr eaLnBrk="1" hangingPunct="1"/>
            <a:r>
              <a:rPr lang="en-US" smtClean="0"/>
              <a:t>Principle X-Compliance</a:t>
            </a:r>
          </a:p>
        </p:txBody>
      </p:sp>
      <p:sp>
        <p:nvSpPr>
          <p:cNvPr id="36867" name="Content Placeholder 2"/>
          <p:cNvSpPr>
            <a:spLocks noGrp="1"/>
          </p:cNvSpPr>
          <p:nvPr>
            <p:ph idx="1"/>
          </p:nvPr>
        </p:nvSpPr>
        <p:spPr/>
        <p:txBody>
          <a:bodyPr/>
          <a:lstStyle/>
          <a:p>
            <a:pPr eaLnBrk="1" hangingPunct="1"/>
            <a:r>
              <a:rPr lang="en-US" dirty="0" smtClean="0"/>
              <a:t>The system is being operated &amp; governed by the Central bank after due consultations with all the stakeholders. All major decisions are made after consultation and full involvement of all the participants. High level decision making by the Central Bank is also prompt and effective.</a:t>
            </a:r>
          </a:p>
          <a:p>
            <a:pPr eaLnBrk="1" hangingPunct="1"/>
            <a:r>
              <a:rPr lang="en-US" dirty="0" smtClean="0"/>
              <a:t>As the system is not fully compliant with all the other nine core principles it may be termed as partially compliant.</a:t>
            </a:r>
          </a:p>
          <a:p>
            <a:pPr eaLnBrk="1" hangingPunct="1"/>
            <a:endParaRPr lang="en-US" dirty="0" smtClean="0"/>
          </a:p>
          <a:p>
            <a:pPr eaLnBrk="1" hangingPunct="1"/>
            <a:endParaRPr lang="en-US" dirty="0" smtClean="0"/>
          </a:p>
        </p:txBody>
      </p:sp>
      <p:sp>
        <p:nvSpPr>
          <p:cNvPr id="4" name="Slide Number Placeholder 3"/>
          <p:cNvSpPr>
            <a:spLocks noGrp="1"/>
          </p:cNvSpPr>
          <p:nvPr>
            <p:ph type="sldNum" sz="quarter" idx="12"/>
          </p:nvPr>
        </p:nvSpPr>
        <p:spPr/>
        <p:txBody>
          <a:bodyPr/>
          <a:lstStyle/>
          <a:p>
            <a:pPr>
              <a:defRPr/>
            </a:pPr>
            <a:fld id="{C3CEC410-77F0-4EA9-8EAC-2469E92FB83D}" type="slidenum">
              <a:rPr lang="en-US"/>
              <a:pPr>
                <a:defRPr/>
              </a:pPr>
              <a:t>34</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a:xfrm>
            <a:off x="457200" y="2362200"/>
            <a:ext cx="8229600" cy="1828800"/>
          </a:xfrm>
        </p:spPr>
        <p:txBody>
          <a:bodyPr/>
          <a:lstStyle/>
          <a:p>
            <a:pPr algn="ctr" eaLnBrk="1" hangingPunct="1">
              <a:buFont typeface="Arial" charset="0"/>
              <a:buNone/>
            </a:pPr>
            <a:r>
              <a:rPr lang="en-US" sz="8800" smtClean="0"/>
              <a:t>Thank You</a:t>
            </a:r>
          </a:p>
        </p:txBody>
      </p:sp>
      <p:sp>
        <p:nvSpPr>
          <p:cNvPr id="4" name="Footer Placeholder 3"/>
          <p:cNvSpPr>
            <a:spLocks noGrp="1"/>
          </p:cNvSpPr>
          <p:nvPr>
            <p:ph type="ftr" sz="quarter" idx="11"/>
          </p:nvPr>
        </p:nvSpPr>
        <p:spPr/>
        <p:txBody>
          <a:bodyPr/>
          <a:lstStyle/>
          <a:p>
            <a:pPr>
              <a:defRPr/>
            </a:pPr>
            <a:r>
              <a:rPr lang="en-US" smtClean="0"/>
              <a:t>State Bank of Pakistan</a:t>
            </a:r>
            <a:endParaRPr lang="en-US"/>
          </a:p>
        </p:txBody>
      </p:sp>
      <p:sp>
        <p:nvSpPr>
          <p:cNvPr id="5" name="Slide Number Placeholder 4"/>
          <p:cNvSpPr>
            <a:spLocks noGrp="1"/>
          </p:cNvSpPr>
          <p:nvPr>
            <p:ph type="sldNum" sz="quarter" idx="12"/>
          </p:nvPr>
        </p:nvSpPr>
        <p:spPr/>
        <p:txBody>
          <a:bodyPr/>
          <a:lstStyle/>
          <a:p>
            <a:pPr>
              <a:defRPr/>
            </a:pPr>
            <a:fld id="{006F4FA7-F8BE-4761-95F3-03596BFAFF58}" type="slidenum">
              <a:rPr lang="en-US" smtClean="0"/>
              <a:pPr>
                <a:defRPr/>
              </a:pPr>
              <a:t>35</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mtClean="0"/>
              <a:t>Principle 1: Compliance</a:t>
            </a:r>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dirty="0" smtClean="0"/>
              <a:t>Contractual Arrangements in Payment Systems are largely covered by Contract Act 1872. </a:t>
            </a:r>
          </a:p>
          <a:p>
            <a:pPr eaLnBrk="1" fontAlgn="auto" hangingPunct="1">
              <a:spcAft>
                <a:spcPts val="0"/>
              </a:spcAft>
              <a:buFont typeface="Arial" pitchFamily="34" charset="0"/>
              <a:buChar char="•"/>
              <a:defRPr/>
            </a:pPr>
            <a:r>
              <a:rPr lang="en-US" dirty="0" smtClean="0"/>
              <a:t>Finality and irrevocability of payments are covered in section 21 of the PS &amp; EFT Act 2007 and further covered in PRISM Operating </a:t>
            </a:r>
            <a:r>
              <a:rPr lang="en-US" dirty="0" smtClean="0"/>
              <a:t>Rules, </a:t>
            </a:r>
            <a:r>
              <a:rPr lang="en-US" dirty="0" smtClean="0"/>
              <a:t>2009. </a:t>
            </a:r>
          </a:p>
          <a:p>
            <a:pPr eaLnBrk="1" fontAlgn="auto" hangingPunct="1">
              <a:spcAft>
                <a:spcPts val="0"/>
              </a:spcAft>
              <a:buFont typeface="Arial" pitchFamily="34" charset="0"/>
              <a:buChar char="•"/>
              <a:defRPr/>
            </a:pPr>
            <a:r>
              <a:rPr lang="en-US" dirty="0" smtClean="0"/>
              <a:t>Insolvency / liquidation of companies are largely addressed in </a:t>
            </a:r>
            <a:r>
              <a:rPr lang="en-US" dirty="0" smtClean="0"/>
              <a:t>Companies </a:t>
            </a:r>
            <a:r>
              <a:rPr lang="en-US" dirty="0" smtClean="0"/>
              <a:t>Ordinance 1984 though the scope is very limited but it will be further addressed in Corporate Rehabilitation Act which is in final stages of completion.</a:t>
            </a:r>
          </a:p>
          <a:p>
            <a:pPr eaLnBrk="1" fontAlgn="auto" hangingPunct="1">
              <a:spcAft>
                <a:spcPts val="0"/>
              </a:spcAft>
              <a:buFont typeface="Arial" pitchFamily="34" charset="0"/>
              <a:buChar char="•"/>
              <a:defRPr/>
            </a:pPr>
            <a:endParaRPr lang="en-US" dirty="0"/>
          </a:p>
        </p:txBody>
      </p:sp>
      <p:sp>
        <p:nvSpPr>
          <p:cNvPr id="4" name="Slide Number Placeholder 3"/>
          <p:cNvSpPr>
            <a:spLocks noGrp="1"/>
          </p:cNvSpPr>
          <p:nvPr>
            <p:ph type="sldNum" sz="quarter" idx="12"/>
          </p:nvPr>
        </p:nvSpPr>
        <p:spPr/>
        <p:txBody>
          <a:bodyPr/>
          <a:lstStyle/>
          <a:p>
            <a:pPr>
              <a:defRPr/>
            </a:pPr>
            <a:fld id="{4F42CAE8-A0CE-42CD-99D9-21E1A7C57C27}" type="slidenum">
              <a:rPr lang="en-US"/>
              <a:pPr>
                <a:defRPr/>
              </a:pPr>
              <a:t>4</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p:txBody>
          <a:bodyPr/>
          <a:lstStyle/>
          <a:p>
            <a:pPr eaLnBrk="1" hangingPunct="1"/>
            <a:r>
              <a:rPr lang="en-US" dirty="0" smtClean="0"/>
              <a:t>PS &amp; EFT Act  overrides Insolvency Laws for areas related to payments settlements, property disposition in case of default,  enforceability of netting arrangement etc.</a:t>
            </a:r>
          </a:p>
          <a:p>
            <a:pPr eaLnBrk="1" hangingPunct="1"/>
            <a:r>
              <a:rPr lang="en-US" dirty="0" smtClean="0"/>
              <a:t>Electronic Processing of Payment is also recognized in PS &amp; EFT Act 2007.</a:t>
            </a:r>
          </a:p>
          <a:p>
            <a:pPr eaLnBrk="1" hangingPunct="1"/>
            <a:r>
              <a:rPr lang="en-US" dirty="0" smtClean="0"/>
              <a:t>The legal recognition of netting arrangements is covered in Section 25 of the PS &amp; EFT Act 2007.</a:t>
            </a:r>
          </a:p>
          <a:p>
            <a:pPr eaLnBrk="1" hangingPunct="1"/>
            <a:endParaRPr lang="en-US" dirty="0" smtClean="0"/>
          </a:p>
        </p:txBody>
      </p:sp>
      <p:sp>
        <p:nvSpPr>
          <p:cNvPr id="4" name="Slide Number Placeholder 3"/>
          <p:cNvSpPr>
            <a:spLocks noGrp="1"/>
          </p:cNvSpPr>
          <p:nvPr>
            <p:ph type="sldNum" sz="quarter" idx="12"/>
          </p:nvPr>
        </p:nvSpPr>
        <p:spPr/>
        <p:txBody>
          <a:bodyPr/>
          <a:lstStyle/>
          <a:p>
            <a:pPr>
              <a:defRPr/>
            </a:pPr>
            <a:fld id="{43FAFFA3-62BD-48CE-BE43-BA25C22C81D8}" type="slidenum">
              <a:rPr lang="en-US"/>
              <a:pPr>
                <a:defRPr/>
              </a:pPr>
              <a:t>5</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
        <p:nvSpPr>
          <p:cNvPr id="6149" name="Title 1"/>
          <p:cNvSpPr>
            <a:spLocks noGrp="1"/>
          </p:cNvSpPr>
          <p:nvPr>
            <p:ph type="title"/>
          </p:nvPr>
        </p:nvSpPr>
        <p:spPr/>
        <p:txBody>
          <a:bodyPr/>
          <a:lstStyle/>
          <a:p>
            <a:pPr eaLnBrk="1" hangingPunct="1"/>
            <a:r>
              <a:rPr lang="en-US" smtClean="0"/>
              <a:t>Principle 1: Compliance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Principle II- System Rules &amp; Procedures</a:t>
            </a:r>
            <a:endParaRPr lang="en-US" dirty="0"/>
          </a:p>
        </p:txBody>
      </p:sp>
      <p:sp>
        <p:nvSpPr>
          <p:cNvPr id="8195" name="Content Placeholder 2"/>
          <p:cNvSpPr>
            <a:spLocks noGrp="1"/>
          </p:cNvSpPr>
          <p:nvPr>
            <p:ph idx="1"/>
          </p:nvPr>
        </p:nvSpPr>
        <p:spPr>
          <a:xfrm>
            <a:off x="457200" y="1828800"/>
            <a:ext cx="8229600" cy="2819400"/>
          </a:xfrm>
        </p:spPr>
        <p:txBody>
          <a:bodyPr/>
          <a:lstStyle/>
          <a:p>
            <a:pPr eaLnBrk="1" hangingPunct="1">
              <a:buFont typeface="Arial" charset="0"/>
              <a:buNone/>
            </a:pPr>
            <a:r>
              <a:rPr lang="en-US" smtClean="0"/>
              <a:t>The system’s rules and procedures should enable participants to have a clear understanding of the system’s impact on each of the financial risks they incur through participation in it. (Fully Compliant).</a:t>
            </a:r>
          </a:p>
        </p:txBody>
      </p:sp>
      <p:sp>
        <p:nvSpPr>
          <p:cNvPr id="4" name="Slide Number Placeholder 3"/>
          <p:cNvSpPr>
            <a:spLocks noGrp="1"/>
          </p:cNvSpPr>
          <p:nvPr>
            <p:ph type="sldNum" sz="quarter" idx="12"/>
          </p:nvPr>
        </p:nvSpPr>
        <p:spPr/>
        <p:txBody>
          <a:bodyPr/>
          <a:lstStyle/>
          <a:p>
            <a:pPr>
              <a:defRPr/>
            </a:pPr>
            <a:fld id="{BA7D86FE-4795-42DF-A5FE-6A19D3EE7D67}" type="slidenum">
              <a:rPr lang="en-US"/>
              <a:pPr>
                <a:defRPr/>
              </a:pPr>
              <a:t>6</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381000"/>
            <a:ext cx="8229600" cy="1143000"/>
          </a:xfrm>
        </p:spPr>
        <p:txBody>
          <a:bodyPr/>
          <a:lstStyle/>
          <a:p>
            <a:pPr eaLnBrk="1" hangingPunct="1"/>
            <a:r>
              <a:rPr lang="en-US" smtClean="0"/>
              <a:t>Principle II: Compliance</a:t>
            </a:r>
          </a:p>
        </p:txBody>
      </p:sp>
      <p:sp>
        <p:nvSpPr>
          <p:cNvPr id="3" name="Content Placeholder 2"/>
          <p:cNvSpPr>
            <a:spLocks noGrp="1"/>
          </p:cNvSpPr>
          <p:nvPr>
            <p:ph idx="1"/>
          </p:nvPr>
        </p:nvSpPr>
        <p:spPr>
          <a:xfrm>
            <a:off x="457200" y="1676400"/>
            <a:ext cx="8229600" cy="4343400"/>
          </a:xfrm>
        </p:spPr>
        <p:txBody>
          <a:bodyPr rtlCol="0">
            <a:normAutofit/>
          </a:bodyPr>
          <a:lstStyle/>
          <a:p>
            <a:pPr eaLnBrk="1" fontAlgn="auto" hangingPunct="1">
              <a:spcAft>
                <a:spcPts val="0"/>
              </a:spcAft>
              <a:buFont typeface="Arial" pitchFamily="34" charset="0"/>
              <a:buChar char="•"/>
              <a:defRPr/>
            </a:pPr>
            <a:r>
              <a:rPr lang="en-US" dirty="0" smtClean="0"/>
              <a:t>PRISM System </a:t>
            </a:r>
            <a:r>
              <a:rPr lang="en-US" dirty="0" smtClean="0"/>
              <a:t>settles </a:t>
            </a:r>
            <a:r>
              <a:rPr lang="en-US" dirty="0" smtClean="0"/>
              <a:t>funds &amp; Securities (DvP Model 1) in real time and on Gross Basis so there is no settlement risk. </a:t>
            </a:r>
          </a:p>
          <a:p>
            <a:pPr eaLnBrk="1" fontAlgn="auto" hangingPunct="1">
              <a:spcAft>
                <a:spcPts val="0"/>
              </a:spcAft>
              <a:buFont typeface="Arial" pitchFamily="34" charset="0"/>
              <a:buChar char="•"/>
              <a:defRPr/>
            </a:pPr>
            <a:r>
              <a:rPr lang="en-US" dirty="0" smtClean="0"/>
              <a:t>Liquidity Risk is being mitigated by extending the ILF Facility, the procedure of which is clearly defined in PRISM Operating Rules. </a:t>
            </a:r>
          </a:p>
          <a:p>
            <a:pPr eaLnBrk="1" fontAlgn="auto" hangingPunct="1">
              <a:spcAft>
                <a:spcPts val="0"/>
              </a:spcAft>
              <a:buFont typeface="Arial" pitchFamily="34" charset="0"/>
              <a:buChar char="•"/>
              <a:defRPr/>
            </a:pPr>
            <a:r>
              <a:rPr lang="en-US" dirty="0" smtClean="0"/>
              <a:t>PRISM Operating rules were issued in March 2009 and are readily available. </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endParaRPr lang="en-US" dirty="0"/>
          </a:p>
        </p:txBody>
      </p:sp>
      <p:sp>
        <p:nvSpPr>
          <p:cNvPr id="4" name="Slide Number Placeholder 3"/>
          <p:cNvSpPr>
            <a:spLocks noGrp="1"/>
          </p:cNvSpPr>
          <p:nvPr>
            <p:ph type="sldNum" sz="quarter" idx="12"/>
          </p:nvPr>
        </p:nvSpPr>
        <p:spPr/>
        <p:txBody>
          <a:bodyPr/>
          <a:lstStyle/>
          <a:p>
            <a:pPr>
              <a:defRPr/>
            </a:pPr>
            <a:fld id="{C43C5E93-6D7D-407E-A893-8C0F8C6D6821}" type="slidenum">
              <a:rPr lang="en-US"/>
              <a:pPr>
                <a:defRPr/>
              </a:pPr>
              <a:t>7</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Principle II: Compliance</a:t>
            </a:r>
          </a:p>
        </p:txBody>
      </p:sp>
      <p:sp>
        <p:nvSpPr>
          <p:cNvPr id="3" name="Content Placeholder 2"/>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smtClean="0"/>
              <a:t>Any changes / modifications in the PRISM system will be intimated and adequate lead time for these modifications will be provided(Section 2.6).</a:t>
            </a:r>
          </a:p>
          <a:p>
            <a:pPr eaLnBrk="1" fontAlgn="auto" hangingPunct="1">
              <a:spcAft>
                <a:spcPts val="0"/>
              </a:spcAft>
              <a:buFont typeface="Arial" pitchFamily="34" charset="0"/>
              <a:buChar char="•"/>
              <a:defRPr/>
            </a:pPr>
            <a:r>
              <a:rPr lang="en-US" dirty="0" smtClean="0"/>
              <a:t>Processing and queue management </a:t>
            </a:r>
            <a:r>
              <a:rPr lang="en-US" dirty="0" smtClean="0"/>
              <a:t>procedures </a:t>
            </a:r>
            <a:r>
              <a:rPr lang="en-US" dirty="0" smtClean="0"/>
              <a:t>are described in PRISM Operating Rules, while business </a:t>
            </a:r>
            <a:r>
              <a:rPr lang="en-US" dirty="0" smtClean="0"/>
              <a:t>session </a:t>
            </a:r>
            <a:r>
              <a:rPr lang="en-US" dirty="0" smtClean="0"/>
              <a:t>time </a:t>
            </a:r>
            <a:r>
              <a:rPr lang="en-US" dirty="0" smtClean="0"/>
              <a:t>bands </a:t>
            </a:r>
            <a:r>
              <a:rPr lang="en-US" dirty="0" smtClean="0"/>
              <a:t>are also communicated to participants.</a:t>
            </a:r>
          </a:p>
          <a:p>
            <a:pPr eaLnBrk="1" fontAlgn="auto" hangingPunct="1">
              <a:spcAft>
                <a:spcPts val="0"/>
              </a:spcAft>
              <a:buFont typeface="Arial" pitchFamily="34" charset="0"/>
              <a:buChar char="•"/>
              <a:defRPr/>
            </a:pPr>
            <a:r>
              <a:rPr lang="en-US" dirty="0" smtClean="0"/>
              <a:t>Appropriate trainings are arranged by SBP as and when required.</a:t>
            </a:r>
          </a:p>
          <a:p>
            <a:pPr eaLnBrk="1" fontAlgn="auto" hangingPunct="1">
              <a:spcAft>
                <a:spcPts val="0"/>
              </a:spcAft>
              <a:buFont typeface="Arial" pitchFamily="34" charset="0"/>
              <a:buChar char="•"/>
              <a:defRPr/>
            </a:pPr>
            <a:endParaRPr lang="en-US" dirty="0"/>
          </a:p>
        </p:txBody>
      </p:sp>
      <p:sp>
        <p:nvSpPr>
          <p:cNvPr id="4" name="Slide Number Placeholder 3"/>
          <p:cNvSpPr>
            <a:spLocks noGrp="1"/>
          </p:cNvSpPr>
          <p:nvPr>
            <p:ph type="sldNum" sz="quarter" idx="12"/>
          </p:nvPr>
        </p:nvSpPr>
        <p:spPr/>
        <p:txBody>
          <a:bodyPr/>
          <a:lstStyle/>
          <a:p>
            <a:pPr>
              <a:defRPr/>
            </a:pPr>
            <a:fld id="{C2167923-AABC-46E5-A320-C652AB8A5C5E}" type="slidenum">
              <a:rPr lang="en-US"/>
              <a:pPr>
                <a:defRPr/>
              </a:pPr>
              <a:t>8</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smtClean="0"/>
              <a:t>Principle III- Management of Risks</a:t>
            </a:r>
          </a:p>
        </p:txBody>
      </p:sp>
      <p:sp>
        <p:nvSpPr>
          <p:cNvPr id="12291" name="Content Placeholder 2"/>
          <p:cNvSpPr>
            <a:spLocks noGrp="1"/>
          </p:cNvSpPr>
          <p:nvPr>
            <p:ph idx="1"/>
          </p:nvPr>
        </p:nvSpPr>
        <p:spPr/>
        <p:txBody>
          <a:bodyPr/>
          <a:lstStyle/>
          <a:p>
            <a:pPr eaLnBrk="1" hangingPunct="1">
              <a:buFont typeface="Arial" charset="0"/>
              <a:buNone/>
            </a:pPr>
            <a:r>
              <a:rPr lang="en-US" dirty="0" smtClean="0"/>
              <a:t>    The </a:t>
            </a:r>
            <a:r>
              <a:rPr lang="en-US" dirty="0" smtClean="0"/>
              <a:t>system should have clearly defined procedures for the management of credit risks and liquidity risks, which specify the respective responsibilities of the system operator and the participants and which provide appropriate incentives to manage and contain those risks. (Partially Compliant)</a:t>
            </a:r>
          </a:p>
        </p:txBody>
      </p:sp>
      <p:sp>
        <p:nvSpPr>
          <p:cNvPr id="4" name="Slide Number Placeholder 3"/>
          <p:cNvSpPr>
            <a:spLocks noGrp="1"/>
          </p:cNvSpPr>
          <p:nvPr>
            <p:ph type="sldNum" sz="quarter" idx="12"/>
          </p:nvPr>
        </p:nvSpPr>
        <p:spPr/>
        <p:txBody>
          <a:bodyPr/>
          <a:lstStyle/>
          <a:p>
            <a:pPr>
              <a:defRPr/>
            </a:pPr>
            <a:fld id="{091160FB-C3B4-4245-B8F3-9A8DED3301EE}" type="slidenum">
              <a:rPr lang="en-US"/>
              <a:pPr>
                <a:defRPr/>
              </a:pPr>
              <a:t>9</a:t>
            </a:fld>
            <a:endParaRPr lang="en-US"/>
          </a:p>
        </p:txBody>
      </p:sp>
      <p:sp>
        <p:nvSpPr>
          <p:cNvPr id="5" name="Footer Placeholder 4"/>
          <p:cNvSpPr>
            <a:spLocks noGrp="1"/>
          </p:cNvSpPr>
          <p:nvPr>
            <p:ph type="ftr" sz="quarter" idx="11"/>
          </p:nvPr>
        </p:nvSpPr>
        <p:spPr/>
        <p:txBody>
          <a:bodyPr/>
          <a:lstStyle/>
          <a:p>
            <a:pPr>
              <a:defRPr/>
            </a:pPr>
            <a:r>
              <a:rPr lang="en-US"/>
              <a:t>State Bank of Pakistan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525</TotalTime>
  <Words>1841</Words>
  <Application>Microsoft Office PowerPoint</Application>
  <PresentationFormat>On-screen Show (4:3)</PresentationFormat>
  <Paragraphs>177</Paragraphs>
  <Slides>35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Office Theme</vt:lpstr>
      <vt:lpstr>Picture</vt:lpstr>
      <vt:lpstr>BIS Core Principles Self Assessment  of  PRISM System</vt:lpstr>
      <vt:lpstr>PRISM</vt:lpstr>
      <vt:lpstr>Principle 1: Legal Basis</vt:lpstr>
      <vt:lpstr>Principle 1: Compliance</vt:lpstr>
      <vt:lpstr>Principle 1: Compliance</vt:lpstr>
      <vt:lpstr>Principle II- System Rules &amp; Procedures</vt:lpstr>
      <vt:lpstr>Principle II: Compliance</vt:lpstr>
      <vt:lpstr>Principle II: Compliance</vt:lpstr>
      <vt:lpstr>Principle III- Management of Risks</vt:lpstr>
      <vt:lpstr>Principle III-Compliance</vt:lpstr>
      <vt:lpstr>Principle III-Compliance</vt:lpstr>
      <vt:lpstr>Principle III-Compliance</vt:lpstr>
      <vt:lpstr>Principle IV-Prompt Final Settlement</vt:lpstr>
      <vt:lpstr>Principle IV- Compliance</vt:lpstr>
      <vt:lpstr>Principle V- Multilateral Netting </vt:lpstr>
      <vt:lpstr>Principle V- Compliance</vt:lpstr>
      <vt:lpstr>Principle VI-Central Bank Assets</vt:lpstr>
      <vt:lpstr>Principle VI- Compliance</vt:lpstr>
      <vt:lpstr>Principle VII-Security &amp; Operational Reliability</vt:lpstr>
      <vt:lpstr>Principle VII- Compliance</vt:lpstr>
      <vt:lpstr>Principle VII- Compliance</vt:lpstr>
      <vt:lpstr>Principle VII- Compliance</vt:lpstr>
      <vt:lpstr>Principle VII- Compliance</vt:lpstr>
      <vt:lpstr>Principle VII- Compliance</vt:lpstr>
      <vt:lpstr>Principle VII- Compliance</vt:lpstr>
      <vt:lpstr>VIII-Practical &amp; Efficient</vt:lpstr>
      <vt:lpstr>Principle VIII- Compliance</vt:lpstr>
      <vt:lpstr>Principle VIII- Compliance</vt:lpstr>
      <vt:lpstr>Principle VIII- Compliance</vt:lpstr>
      <vt:lpstr>Principle IX-Access Criteria</vt:lpstr>
      <vt:lpstr>Principle IX- Compliance</vt:lpstr>
      <vt:lpstr>Principle IX- Compliance</vt:lpstr>
      <vt:lpstr>Principle X-Governance Arrangements</vt:lpstr>
      <vt:lpstr>Principle X-Compliance</vt:lpstr>
      <vt:lpstr>Slide 35</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BIS Core Principles Self Assessment</dc:title>
  <dc:creator>Zamir Afzal</dc:creator>
  <cp:lastModifiedBy>zafar iq</cp:lastModifiedBy>
  <cp:revision>58</cp:revision>
  <dcterms:created xsi:type="dcterms:W3CDTF">2009-03-20T10:55:50Z</dcterms:created>
  <dcterms:modified xsi:type="dcterms:W3CDTF">2012-11-15T07:40:04Z</dcterms:modified>
</cp:coreProperties>
</file>